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Oxanium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8" roundtripDataSignature="AMtx7mhc4+H40i4g8KSO4fR+9Su1eVGj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B37EBBA-B3A9-461F-876D-AAF6AE0AFFAA}">
  <a:tblStyle styleId="{AB37EBBA-B3A9-461F-876D-AAF6AE0AFFA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xanium-regular.fntdata"/><Relationship Id="rId25" Type="http://schemas.openxmlformats.org/officeDocument/2006/relationships/font" Target="fonts/Roboto-boldItalic.fntdata"/><Relationship Id="rId28" Type="http://customschemas.google.com/relationships/presentationmetadata" Target="metadata"/><Relationship Id="rId27" Type="http://schemas.openxmlformats.org/officeDocument/2006/relationships/font" Target="fonts/Oxan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e0988c73b7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e0988c73b7_1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0988c73b7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e0988c73b7_1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0988c73b7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e0988c73b7_1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e0988c73b7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e0988c73b7_1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dff5488848_4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gdff5488848_4_4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dff5488848_4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dff5488848_4_5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e0a021687f_0_3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e0a021687f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ff5488848_4_5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ff5488848_4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0a021687f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EDA is the process of looking</a:t>
            </a:r>
            <a:endParaRPr/>
          </a:p>
        </p:txBody>
      </p:sp>
      <p:sp>
        <p:nvSpPr>
          <p:cNvPr id="153" name="Google Shape;153;ge0a021687f_0_2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ff5488848_2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dff5488848_2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1" name="Google Shape;161;gdff5488848_2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0a021687f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TSC or ORT -time since circulation or original recorded time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US"/>
              <a:t>Test Type - DST, LRT, CRS</a:t>
            </a:r>
            <a:endParaRPr/>
          </a:p>
        </p:txBody>
      </p:sp>
      <p:sp>
        <p:nvSpPr>
          <p:cNvPr id="255" name="Google Shape;255;ge0a021687f_0_2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9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i.org/10.2118/170949-M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717975" y="116672"/>
            <a:ext cx="10335600" cy="1884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Hotspotters Geothermal Presentation</a:t>
            </a:r>
            <a:endParaRPr/>
          </a:p>
        </p:txBody>
      </p:sp>
      <p:pic>
        <p:nvPicPr>
          <p:cNvPr id="85" name="Google Shape;85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8448" y="2794500"/>
            <a:ext cx="2194375" cy="21943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3252438" y="5107125"/>
            <a:ext cx="254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James Hiu, Data Consultant</a:t>
            </a:r>
            <a:endParaRPr b="1" i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60075" y="2750175"/>
            <a:ext cx="2091225" cy="22830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8944500" y="5178975"/>
            <a:ext cx="296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>
                <a:latin typeface="Roboto"/>
                <a:ea typeface="Roboto"/>
                <a:cs typeface="Roboto"/>
                <a:sym typeface="Roboto"/>
              </a:rPr>
              <a:t>Tony Peng, </a:t>
            </a:r>
            <a:r>
              <a:rPr b="1" i="1" lang="en-US">
                <a:latin typeface="Roboto"/>
                <a:ea typeface="Roboto"/>
                <a:cs typeface="Roboto"/>
                <a:sym typeface="Roboto"/>
              </a:rPr>
              <a:t>Development</a:t>
            </a:r>
            <a:r>
              <a:rPr b="1" i="1" lang="en-US">
                <a:latin typeface="Roboto"/>
                <a:ea typeface="Roboto"/>
                <a:cs typeface="Roboto"/>
                <a:sym typeface="Roboto"/>
              </a:rPr>
              <a:t> Engineer</a:t>
            </a:r>
            <a:endParaRPr b="1" i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5907388" y="5114775"/>
            <a:ext cx="306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>
                <a:latin typeface="Roboto"/>
                <a:ea typeface="Roboto"/>
                <a:cs typeface="Roboto"/>
                <a:sym typeface="Roboto"/>
              </a:rPr>
              <a:t>Payam Akto, Geothermal Geologist</a:t>
            </a:r>
            <a:endParaRPr b="1" i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4700" y="2825750"/>
            <a:ext cx="2194375" cy="21943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476025" y="5178975"/>
            <a:ext cx="241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>
                <a:latin typeface="Roboto"/>
                <a:ea typeface="Roboto"/>
                <a:cs typeface="Roboto"/>
                <a:sym typeface="Roboto"/>
              </a:rPr>
              <a:t>Crystal Zhao, </a:t>
            </a:r>
            <a:r>
              <a:rPr b="1" i="1" lang="en-US">
                <a:latin typeface="Roboto"/>
                <a:ea typeface="Roboto"/>
                <a:cs typeface="Roboto"/>
                <a:sym typeface="Roboto"/>
              </a:rPr>
              <a:t>Associate</a:t>
            </a:r>
            <a:r>
              <a:rPr b="1" i="1" lang="en-US">
                <a:latin typeface="Roboto"/>
                <a:ea typeface="Roboto"/>
                <a:cs typeface="Roboto"/>
                <a:sym typeface="Roboto"/>
              </a:rPr>
              <a:t> Machine Learning Developer</a:t>
            </a:r>
            <a:endParaRPr b="1" i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59975" y="2738600"/>
            <a:ext cx="2091225" cy="228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0988c73b7_1_27"/>
          <p:cNvSpPr txBox="1"/>
          <p:nvPr>
            <p:ph type="title"/>
          </p:nvPr>
        </p:nvSpPr>
        <p:spPr>
          <a:xfrm>
            <a:off x="200500" y="307175"/>
            <a:ext cx="11004300" cy="6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b="1" lang="en-US" sz="3500"/>
              <a:t>Operational Needs: Retrofitting </a:t>
            </a:r>
            <a:r>
              <a:rPr b="1" lang="en-US" sz="3500"/>
              <a:t>Technology Considerations</a:t>
            </a:r>
            <a:endParaRPr b="1" sz="3500"/>
          </a:p>
        </p:txBody>
      </p:sp>
      <p:pic>
        <p:nvPicPr>
          <p:cNvPr id="303" name="Google Shape;303;ge0988c73b7_1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7425" y="1100875"/>
            <a:ext cx="3172678" cy="400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ge0988c73b7_1_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500" y="1100875"/>
            <a:ext cx="7787324" cy="400829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ge0988c73b7_1_27"/>
          <p:cNvSpPr txBox="1"/>
          <p:nvPr>
            <p:ph type="title"/>
          </p:nvPr>
        </p:nvSpPr>
        <p:spPr>
          <a:xfrm>
            <a:off x="4992325" y="5251875"/>
            <a:ext cx="6716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580"/>
              <a:t>1- </a:t>
            </a:r>
            <a:r>
              <a:rPr b="1" lang="en-US" sz="1580"/>
              <a:t>Heat extraction</a:t>
            </a:r>
            <a:r>
              <a:rPr lang="en-US" sz="1580"/>
              <a:t> - open loop performs better than closed loop</a:t>
            </a:r>
            <a:endParaRPr sz="158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580"/>
              <a:t>2- </a:t>
            </a:r>
            <a:r>
              <a:rPr b="1" lang="en-US" sz="1580"/>
              <a:t>Lower Temperature wells</a:t>
            </a:r>
            <a:r>
              <a:rPr lang="en-US" sz="1580"/>
              <a:t>, consider drilling deeper or using a lower boiling point liquid.</a:t>
            </a:r>
            <a:endParaRPr sz="158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580"/>
              <a:t>3- </a:t>
            </a:r>
            <a:r>
              <a:rPr b="1" lang="en-US" sz="1580"/>
              <a:t>Closed loop</a:t>
            </a:r>
            <a:r>
              <a:rPr lang="en-US" sz="1580"/>
              <a:t>, business benefit of no additional drilling</a:t>
            </a:r>
            <a:endParaRPr sz="1580"/>
          </a:p>
        </p:txBody>
      </p:sp>
      <p:sp>
        <p:nvSpPr>
          <p:cNvPr id="306" name="Google Shape;306;ge0988c73b7_1_27"/>
          <p:cNvSpPr txBox="1"/>
          <p:nvPr>
            <p:ph type="title"/>
          </p:nvPr>
        </p:nvSpPr>
        <p:spPr>
          <a:xfrm>
            <a:off x="751100" y="5708625"/>
            <a:ext cx="36021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Open-loop vs Closed-loop</a:t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e0988c73b7_1_49"/>
          <p:cNvSpPr txBox="1"/>
          <p:nvPr>
            <p:ph type="title"/>
          </p:nvPr>
        </p:nvSpPr>
        <p:spPr>
          <a:xfrm>
            <a:off x="494400" y="366325"/>
            <a:ext cx="105156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000"/>
              <a:t>Business Needs: Which are the best Candidate Wells?</a:t>
            </a:r>
            <a:endParaRPr b="1" sz="4000"/>
          </a:p>
        </p:txBody>
      </p:sp>
      <p:sp>
        <p:nvSpPr>
          <p:cNvPr id="312" name="Google Shape;312;ge0988c73b7_1_49"/>
          <p:cNvSpPr txBox="1"/>
          <p:nvPr>
            <p:ph idx="1" type="body"/>
          </p:nvPr>
        </p:nvSpPr>
        <p:spPr>
          <a:xfrm>
            <a:off x="6994700" y="1310175"/>
            <a:ext cx="26937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>
                <a:solidFill>
                  <a:schemeClr val="accent2"/>
                </a:solidFill>
              </a:rPr>
              <a:t>Eaglebine Play, Texas, US</a:t>
            </a:r>
            <a:endParaRPr b="1" sz="1729">
              <a:solidFill>
                <a:schemeClr val="accent2"/>
              </a:solidFill>
            </a:endParaRPr>
          </a:p>
        </p:txBody>
      </p:sp>
      <p:sp>
        <p:nvSpPr>
          <p:cNvPr id="313" name="Google Shape;313;ge0988c73b7_1_49"/>
          <p:cNvSpPr txBox="1"/>
          <p:nvPr>
            <p:ph idx="1" type="body"/>
          </p:nvPr>
        </p:nvSpPr>
        <p:spPr>
          <a:xfrm>
            <a:off x="83575" y="6361775"/>
            <a:ext cx="32922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4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>
                <a:solidFill>
                  <a:schemeClr val="accent1"/>
                </a:solidFill>
              </a:rPr>
              <a:t>Prospect Area:</a:t>
            </a:r>
            <a:r>
              <a:rPr b="1" lang="en-US" sz="1729"/>
              <a:t> </a:t>
            </a:r>
            <a:r>
              <a:rPr lang="en-US" sz="1729"/>
              <a:t>E</a:t>
            </a:r>
            <a:r>
              <a:rPr lang="en-US" sz="1729"/>
              <a:t> Edson, Fox Creek</a:t>
            </a:r>
            <a:endParaRPr sz="1729"/>
          </a:p>
        </p:txBody>
      </p:sp>
      <p:sp>
        <p:nvSpPr>
          <p:cNvPr id="314" name="Google Shape;314;ge0988c73b7_1_49"/>
          <p:cNvSpPr txBox="1"/>
          <p:nvPr>
            <p:ph idx="1" type="body"/>
          </p:nvPr>
        </p:nvSpPr>
        <p:spPr>
          <a:xfrm>
            <a:off x="6008875" y="6361775"/>
            <a:ext cx="57999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43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>
                <a:solidFill>
                  <a:schemeClr val="accent2"/>
                </a:solidFill>
              </a:rPr>
              <a:t>Prospect Area:</a:t>
            </a:r>
            <a:r>
              <a:rPr b="1" lang="en-US" sz="1729"/>
              <a:t> </a:t>
            </a:r>
            <a:r>
              <a:rPr lang="en-US" sz="1729"/>
              <a:t>S-SE San Antonio, E-NE </a:t>
            </a:r>
            <a:r>
              <a:rPr lang="en-US" sz="1729"/>
              <a:t>Austin</a:t>
            </a:r>
            <a:endParaRPr sz="14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1729"/>
          </a:p>
        </p:txBody>
      </p:sp>
      <p:pic>
        <p:nvPicPr>
          <p:cNvPr id="315" name="Google Shape;315;ge0988c73b7_1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225" y="1740600"/>
            <a:ext cx="5345650" cy="4230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ge0988c73b7_1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8748" y="1543856"/>
            <a:ext cx="4674823" cy="4427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ge0988c73b7_1_49"/>
          <p:cNvSpPr txBox="1"/>
          <p:nvPr>
            <p:ph idx="1" type="body"/>
          </p:nvPr>
        </p:nvSpPr>
        <p:spPr>
          <a:xfrm>
            <a:off x="663213" y="1543850"/>
            <a:ext cx="32922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>
                <a:solidFill>
                  <a:schemeClr val="accent1"/>
                </a:solidFill>
              </a:rPr>
              <a:t>Duvernay Play, Alberta, Canada</a:t>
            </a:r>
            <a:endParaRPr b="1" sz="1729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0988c73b7_1_17"/>
          <p:cNvSpPr txBox="1"/>
          <p:nvPr>
            <p:ph type="title"/>
          </p:nvPr>
        </p:nvSpPr>
        <p:spPr>
          <a:xfrm>
            <a:off x="391650" y="269425"/>
            <a:ext cx="106185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/>
              <a:t>Socio-Economic Impacts</a:t>
            </a:r>
            <a:endParaRPr b="1" sz="3000"/>
          </a:p>
        </p:txBody>
      </p:sp>
      <p:sp>
        <p:nvSpPr>
          <p:cNvPr id="323" name="Google Shape;323;ge0988c73b7_1_17"/>
          <p:cNvSpPr txBox="1"/>
          <p:nvPr>
            <p:ph type="title"/>
          </p:nvPr>
        </p:nvSpPr>
        <p:spPr>
          <a:xfrm>
            <a:off x="677775" y="1550725"/>
            <a:ext cx="10515600" cy="3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46666"/>
              <a:buFont typeface="Calibri"/>
              <a:buNone/>
            </a:pPr>
            <a:r>
              <a:rPr lang="en-US" sz="3000"/>
              <a:t>     </a:t>
            </a:r>
            <a:r>
              <a:rPr lang="en-US" sz="3000"/>
              <a:t>Alberta, CAN                               vs.                                      Texas, US</a:t>
            </a:r>
            <a:endParaRPr sz="3000"/>
          </a:p>
        </p:txBody>
      </p:sp>
      <p:cxnSp>
        <p:nvCxnSpPr>
          <p:cNvPr id="324" name="Google Shape;324;ge0988c73b7_1_17"/>
          <p:cNvCxnSpPr/>
          <p:nvPr/>
        </p:nvCxnSpPr>
        <p:spPr>
          <a:xfrm>
            <a:off x="467900" y="1965150"/>
            <a:ext cx="1098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ge0988c73b7_1_17"/>
          <p:cNvSpPr txBox="1"/>
          <p:nvPr>
            <p:ph type="title"/>
          </p:nvPr>
        </p:nvSpPr>
        <p:spPr>
          <a:xfrm>
            <a:off x="228600" y="2606850"/>
            <a:ext cx="5172300" cy="39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Accessibility to market and energy demand (end-user needs)</a:t>
            </a:r>
            <a:endParaRPr sz="2200"/>
          </a:p>
          <a:p>
            <a:pPr indent="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Population: 4.3 </a:t>
            </a:r>
            <a:r>
              <a:rPr lang="en-US" sz="1600"/>
              <a:t>million, 2019</a:t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Advocative regulation and policy </a:t>
            </a:r>
            <a:endParaRPr sz="2200"/>
          </a:p>
          <a:p>
            <a:pPr indent="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no regulatory framework exist</a:t>
            </a:r>
            <a:endParaRPr sz="17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R&amp;D Programs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no significant R&amp;D program (early stage)</a:t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Successful projects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no power generation (some projects at early stages- Alberta #1, DEEP, EAVER)</a:t>
            </a:r>
            <a:endParaRPr sz="17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Power grid and infrastructure</a:t>
            </a:r>
            <a:endParaRPr sz="2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~ 26,000 km of transmission lines and 235 generating stations.</a:t>
            </a:r>
            <a:endParaRPr sz="1700"/>
          </a:p>
        </p:txBody>
      </p:sp>
      <p:sp>
        <p:nvSpPr>
          <p:cNvPr id="326" name="Google Shape;326;ge0988c73b7_1_17"/>
          <p:cNvSpPr txBox="1"/>
          <p:nvPr>
            <p:ph type="title"/>
          </p:nvPr>
        </p:nvSpPr>
        <p:spPr>
          <a:xfrm>
            <a:off x="6102675" y="2277950"/>
            <a:ext cx="5172300" cy="42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Accessibility to market and energy demand (end-user needs)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 		Population: 29 million, 2019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Advocative regulation and policy 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more mature regulatory framework in petroleum industry (ready to pivot quicker)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R&amp;D Programs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Several R&amp;D funds by Department of Energy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Successful projects</a:t>
            </a:r>
            <a:endParaRPr sz="22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/>
              <a:t>Several binary plants are generating power from low-temperature resource</a:t>
            </a:r>
            <a:endParaRPr sz="17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Power grid and infrastructure</a:t>
            </a:r>
            <a:endParaRPr sz="2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~75,000 km of transmission lines and more than 550 generation units.</a:t>
            </a:r>
            <a:endParaRPr sz="1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0988c73b7_1_22"/>
          <p:cNvSpPr txBox="1"/>
          <p:nvPr>
            <p:ph type="title"/>
          </p:nvPr>
        </p:nvSpPr>
        <p:spPr>
          <a:xfrm>
            <a:off x="609250" y="349175"/>
            <a:ext cx="8784600" cy="6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0000"/>
              <a:buFont typeface="Calibri"/>
              <a:buNone/>
            </a:pPr>
            <a:r>
              <a:rPr b="1" lang="en-US"/>
              <a:t>Environmental Impacts</a:t>
            </a:r>
            <a:endParaRPr b="1" sz="4000"/>
          </a:p>
        </p:txBody>
      </p:sp>
      <p:sp>
        <p:nvSpPr>
          <p:cNvPr id="332" name="Google Shape;332;ge0988c73b7_1_22"/>
          <p:cNvSpPr txBox="1"/>
          <p:nvPr/>
        </p:nvSpPr>
        <p:spPr>
          <a:xfrm>
            <a:off x="878400" y="1073100"/>
            <a:ext cx="100728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Geothermal is a </a:t>
            </a:r>
            <a:r>
              <a:rPr b="1" lang="en-US" sz="24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source of energy!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energy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source is available 24/7 compared to other green sources such as wind and solar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Near zero greenhouse gas emissions (50g of CO2 over a 30-year project lifespan)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3" name="Google Shape;333;ge0988c73b7_1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7875" y="3068500"/>
            <a:ext cx="5131500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dff5488848_4_489"/>
          <p:cNvSpPr txBox="1"/>
          <p:nvPr>
            <p:ph type="title"/>
          </p:nvPr>
        </p:nvSpPr>
        <p:spPr>
          <a:xfrm>
            <a:off x="1093800" y="257675"/>
            <a:ext cx="96147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000"/>
              <a:t>Data Wish List  </a:t>
            </a:r>
            <a:r>
              <a:rPr lang="en-US" sz="4600"/>
              <a:t> </a:t>
            </a:r>
            <a:endParaRPr sz="4600"/>
          </a:p>
        </p:txBody>
      </p:sp>
      <p:graphicFrame>
        <p:nvGraphicFramePr>
          <p:cNvPr id="339" name="Google Shape;339;gdff5488848_4_489"/>
          <p:cNvGraphicFramePr/>
          <p:nvPr/>
        </p:nvGraphicFramePr>
        <p:xfrm>
          <a:off x="693225" y="1802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{AB37EBBA-B3A9-461F-876D-AAF6AE0AFFAA}</a:tableStyleId>
              </a:tblPr>
              <a:tblGrid>
                <a:gridCol w="3653875"/>
              </a:tblGrid>
              <a:tr h="653675">
                <a:tc>
                  <a:txBody>
                    <a:bodyPr/>
                    <a:lstStyle/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Business Considerations</a:t>
                      </a:r>
                      <a:endParaRPr b="1"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7A7"/>
                    </a:solidFill>
                  </a:tcPr>
                </a:tc>
              </a:tr>
              <a:tr h="1597050">
                <a:tc>
                  <a:txBody>
                    <a:bodyPr/>
                    <a:lstStyle/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cost of retrofitting an oil well into a geothermal energy plant</a:t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cost of operating the geothermal </a:t>
                      </a: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energy</a:t>
                      </a: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 plant</a:t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estimated revenue that could be generated producing this type of energy</a:t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Potential cost sharing from oil company that would be in charge of </a:t>
                      </a: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decommissioning</a:t>
                      </a: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 the well.</a:t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solidFill>
                          <a:srgbClr val="21212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12121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solidFill>
                            <a:srgbClr val="212121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  <a:cs typeface="Roboto"/>
                          <a:sym typeface="Roboto"/>
                        </a:rPr>
                        <a:t>Potential for political funding/tax benefits due to green energy / job creation initiatives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40" name="Google Shape;340;gdff5488848_4_489"/>
          <p:cNvGraphicFramePr/>
          <p:nvPr/>
        </p:nvGraphicFramePr>
        <p:xfrm>
          <a:off x="4776425" y="1802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{AB37EBBA-B3A9-461F-876D-AAF6AE0AFFAA}</a:tableStyleId>
              </a:tblPr>
              <a:tblGrid>
                <a:gridCol w="2998550"/>
              </a:tblGrid>
              <a:tr h="664350">
                <a:tc>
                  <a:txBody>
                    <a:bodyPr/>
                    <a:lstStyle/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Social Impacts</a:t>
                      </a:r>
                      <a:endParaRPr b="1"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7A7"/>
                    </a:solidFill>
                  </a:tcPr>
                </a:tc>
              </a:tr>
              <a:tr h="1586375">
                <a:tc>
                  <a:txBody>
                    <a:bodyPr/>
                    <a:lstStyle/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estimated number of jobs created at the plant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estimated number of jobs displaced by the creation of the plant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cost savings to potential customers consuming this type of energy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41" name="Google Shape;341;gdff5488848_4_489"/>
          <p:cNvGraphicFramePr/>
          <p:nvPr/>
        </p:nvGraphicFramePr>
        <p:xfrm>
          <a:off x="8204300" y="1802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{AB37EBBA-B3A9-461F-876D-AAF6AE0AFFAA}</a:tableStyleId>
              </a:tblPr>
              <a:tblGrid>
                <a:gridCol w="3385050"/>
              </a:tblGrid>
              <a:tr h="664350">
                <a:tc>
                  <a:txBody>
                    <a:bodyPr/>
                    <a:lstStyle/>
                    <a:p>
                      <a:pPr indent="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Environmenta</a:t>
                      </a:r>
                      <a:r>
                        <a:rPr b="1"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 Impacts</a:t>
                      </a:r>
                      <a:endParaRPr b="1"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97A7"/>
                    </a:solidFill>
                  </a:tcPr>
                </a:tc>
              </a:tr>
              <a:tr h="1586375">
                <a:tc>
                  <a:txBody>
                    <a:bodyPr/>
                    <a:lstStyle/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estimated cost savings from environmental damage</a:t>
                      </a:r>
                      <a:r>
                        <a:rPr baseline="30000" lang="en-US" sz="1100">
                          <a:solidFill>
                            <a:schemeClr val="dk1"/>
                          </a:solidFill>
                        </a:rPr>
                        <a:t>1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Noise level and proximity to local population.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Ground temperature change and and impacts to plant and wildlife.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2385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Font typeface="Roboto"/>
                        <a:buChar char="●"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Compared to a conventional geothermal well development project, savings in terms of: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- deforestation (sq. miles)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   - disposal of waste liquid  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45720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dff5488848_4_50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347" name="Google Shape;347;gdff5488848_4_50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1</a:t>
            </a:r>
            <a:r>
              <a:rPr lang="en-US" sz="3100"/>
              <a:t> </a:t>
            </a:r>
            <a:r>
              <a:rPr lang="en-US" sz="1300"/>
              <a:t>King GE, Valencia RL. Environmental Risk and Well Integrity of Plugged and Abandoned Wells. Paper presented at SPE Annual Technical Conference and Exhibition, 27-29 October, Amsterdam, The Netherlands Society of Petroleum Engineers;2014. </a:t>
            </a:r>
            <a:r>
              <a:rPr lang="en-US" sz="1300" u="sng">
                <a:solidFill>
                  <a:schemeClr val="hlink"/>
                </a:solidFill>
                <a:hlinkClick r:id="rId3"/>
              </a:rPr>
              <a:t>https://doi.org/10.2118/170949-MS</a:t>
            </a:r>
            <a:endParaRPr sz="1300"/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/>
              <a:t>2.Jundika CK, Muhammad SS, Zulfan AP,Juliana Z, Wahyu C, Agus PS.  Geothermal energy extraction using abandoned oil and gas wells: Techno-economic and policy review </a:t>
            </a:r>
            <a:endParaRPr sz="1300"/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/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e0a021687f_0_315"/>
          <p:cNvSpPr txBox="1"/>
          <p:nvPr>
            <p:ph type="title"/>
          </p:nvPr>
        </p:nvSpPr>
        <p:spPr>
          <a:xfrm>
            <a:off x="838200" y="30440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APPENDIX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ff5488848_4_511"/>
          <p:cNvSpPr txBox="1"/>
          <p:nvPr>
            <p:ph type="ctrTitle"/>
          </p:nvPr>
        </p:nvSpPr>
        <p:spPr>
          <a:xfrm>
            <a:off x="812802" y="302491"/>
            <a:ext cx="103356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4600"/>
              <a:t>Overview </a:t>
            </a:r>
            <a:endParaRPr sz="4600"/>
          </a:p>
        </p:txBody>
      </p:sp>
      <p:grpSp>
        <p:nvGrpSpPr>
          <p:cNvPr id="98" name="Google Shape;98;gdff5488848_4_511"/>
          <p:cNvGrpSpPr/>
          <p:nvPr/>
        </p:nvGrpSpPr>
        <p:grpSpPr>
          <a:xfrm>
            <a:off x="8339146" y="1757480"/>
            <a:ext cx="3472609" cy="3280318"/>
            <a:chOff x="6254516" y="1318143"/>
            <a:chExt cx="2604522" cy="2460300"/>
          </a:xfrm>
        </p:grpSpPr>
        <p:sp>
          <p:nvSpPr>
            <p:cNvPr id="99" name="Google Shape;99;gdff5488848_4_511"/>
            <p:cNvSpPr/>
            <p:nvPr/>
          </p:nvSpPr>
          <p:spPr>
            <a:xfrm rot="2700000">
              <a:off x="7239866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gdff5488848_4_511"/>
            <p:cNvSpPr/>
            <p:nvPr/>
          </p:nvSpPr>
          <p:spPr>
            <a:xfrm>
              <a:off x="644396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307BF3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1200">
                <a:solidFill>
                  <a:srgbClr val="307B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1" name="Google Shape;101;gdff5488848_4_511"/>
            <p:cNvSpPr txBox="1"/>
            <p:nvPr/>
          </p:nvSpPr>
          <p:spPr>
            <a:xfrm rot="-2700000">
              <a:off x="6375763" y="2297099"/>
              <a:ext cx="2378424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Summarize the work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2" name="Google Shape;102;gdff5488848_4_511"/>
            <p:cNvSpPr txBox="1"/>
            <p:nvPr/>
          </p:nvSpPr>
          <p:spPr>
            <a:xfrm rot="-2700000">
              <a:off x="6788358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latin typeface="Roboto"/>
                  <a:ea typeface="Roboto"/>
                  <a:cs typeface="Roboto"/>
                  <a:sym typeface="Roboto"/>
                </a:rPr>
                <a:t>Describe areas for future work and consideration 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3" name="Google Shape;103;gdff5488848_4_511"/>
          <p:cNvGrpSpPr/>
          <p:nvPr/>
        </p:nvGrpSpPr>
        <p:grpSpPr>
          <a:xfrm>
            <a:off x="6348398" y="1757480"/>
            <a:ext cx="3472609" cy="3280318"/>
            <a:chOff x="4761418" y="1318143"/>
            <a:chExt cx="2604522" cy="2460300"/>
          </a:xfrm>
        </p:grpSpPr>
        <p:sp>
          <p:nvSpPr>
            <p:cNvPr id="104" name="Google Shape;104;gdff5488848_4_511"/>
            <p:cNvSpPr/>
            <p:nvPr/>
          </p:nvSpPr>
          <p:spPr>
            <a:xfrm rot="2700000">
              <a:off x="5746767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gdff5488848_4_511"/>
            <p:cNvSpPr/>
            <p:nvPr/>
          </p:nvSpPr>
          <p:spPr>
            <a:xfrm>
              <a:off x="4950863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0E65F0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1200">
                <a:solidFill>
                  <a:srgbClr val="0E65F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" name="Google Shape;106;gdff5488848_4_511"/>
            <p:cNvSpPr txBox="1"/>
            <p:nvPr/>
          </p:nvSpPr>
          <p:spPr>
            <a:xfrm rot="-2700000">
              <a:off x="48964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15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Insights and Discoveries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" name="Google Shape;107;gdff5488848_4_511"/>
            <p:cNvSpPr txBox="1"/>
            <p:nvPr/>
          </p:nvSpPr>
          <p:spPr>
            <a:xfrm rot="-2700000">
              <a:off x="5295260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latin typeface="Roboto"/>
                  <a:ea typeface="Roboto"/>
                  <a:cs typeface="Roboto"/>
                  <a:sym typeface="Roboto"/>
                </a:rPr>
                <a:t>Summarize our key insights and recommendations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" name="Google Shape;108;gdff5488848_4_511"/>
          <p:cNvGrpSpPr/>
          <p:nvPr/>
        </p:nvGrpSpPr>
        <p:grpSpPr>
          <a:xfrm>
            <a:off x="4359559" y="1757480"/>
            <a:ext cx="3472609" cy="3280318"/>
            <a:chOff x="3269751" y="1318143"/>
            <a:chExt cx="2604522" cy="2460300"/>
          </a:xfrm>
        </p:grpSpPr>
        <p:sp>
          <p:nvSpPr>
            <p:cNvPr id="109" name="Google Shape;109;gdff5488848_4_511"/>
            <p:cNvSpPr/>
            <p:nvPr/>
          </p:nvSpPr>
          <p:spPr>
            <a:xfrm rot="2700000">
              <a:off x="4255100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gdff5488848_4_511"/>
            <p:cNvSpPr/>
            <p:nvPr/>
          </p:nvSpPr>
          <p:spPr>
            <a:xfrm>
              <a:off x="3459197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2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" name="Google Shape;111;gdff5488848_4_511"/>
            <p:cNvSpPr txBox="1"/>
            <p:nvPr/>
          </p:nvSpPr>
          <p:spPr>
            <a:xfrm rot="-2700000">
              <a:off x="34047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Other considerations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" name="Google Shape;112;gdff5488848_4_511"/>
            <p:cNvSpPr txBox="1"/>
            <p:nvPr/>
          </p:nvSpPr>
          <p:spPr>
            <a:xfrm rot="-2700000">
              <a:off x="3803593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latin typeface="Roboto"/>
                  <a:ea typeface="Roboto"/>
                  <a:cs typeface="Roboto"/>
                  <a:sym typeface="Roboto"/>
                </a:rPr>
                <a:t>discuss</a:t>
              </a:r>
              <a:r>
                <a:rPr lang="en-US" sz="1100">
                  <a:latin typeface="Roboto"/>
                  <a:ea typeface="Roboto"/>
                  <a:cs typeface="Roboto"/>
                  <a:sym typeface="Roboto"/>
                </a:rPr>
                <a:t> the business, social, technology and environment needs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3" name="Google Shape;113;gdff5488848_4_511"/>
          <p:cNvGrpSpPr/>
          <p:nvPr/>
        </p:nvGrpSpPr>
        <p:grpSpPr>
          <a:xfrm>
            <a:off x="2368775" y="1757480"/>
            <a:ext cx="3472609" cy="3280318"/>
            <a:chOff x="1776626" y="1318143"/>
            <a:chExt cx="2604522" cy="2460300"/>
          </a:xfrm>
        </p:grpSpPr>
        <p:grpSp>
          <p:nvGrpSpPr>
            <p:cNvPr id="114" name="Google Shape;114;gdff5488848_4_511"/>
            <p:cNvGrpSpPr/>
            <p:nvPr/>
          </p:nvGrpSpPr>
          <p:grpSpPr>
            <a:xfrm>
              <a:off x="1776626" y="1318143"/>
              <a:ext cx="2604522" cy="2460300"/>
              <a:chOff x="1776626" y="1318143"/>
              <a:chExt cx="2604522" cy="2460300"/>
            </a:xfrm>
          </p:grpSpPr>
          <p:sp>
            <p:nvSpPr>
              <p:cNvPr id="115" name="Google Shape;115;gdff5488848_4_511"/>
              <p:cNvSpPr/>
              <p:nvPr/>
            </p:nvSpPr>
            <p:spPr>
              <a:xfrm rot="2700000">
                <a:off x="2761975" y="1053398"/>
                <a:ext cx="489601" cy="2989789"/>
              </a:xfrm>
              <a:prstGeom prst="roundRect">
                <a:avLst>
                  <a:gd fmla="val 50000" name="adj"/>
                </a:avLst>
              </a:prstGeom>
              <a:solidFill>
                <a:srgbClr val="0C58D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gdff5488848_4_511"/>
              <p:cNvSpPr txBox="1"/>
              <p:nvPr/>
            </p:nvSpPr>
            <p:spPr>
              <a:xfrm rot="-2700000">
                <a:off x="1899549" y="2297849"/>
                <a:ext cx="2376303" cy="3428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5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Technical Requirements</a:t>
                </a:r>
                <a:endParaRPr b="1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7" name="Google Shape;117;gdff5488848_4_511"/>
              <p:cNvSpPr txBox="1"/>
              <p:nvPr/>
            </p:nvSpPr>
            <p:spPr>
              <a:xfrm rot="-2700000">
                <a:off x="2310468" y="2571061"/>
                <a:ext cx="2242660" cy="4425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2100"/>
                  </a:spcAft>
                  <a:buNone/>
                </a:pPr>
                <a:r>
                  <a:rPr lang="en-US" sz="1100">
                    <a:latin typeface="Roboto"/>
                    <a:ea typeface="Roboto"/>
                    <a:cs typeface="Roboto"/>
                    <a:sym typeface="Roboto"/>
                  </a:rPr>
                  <a:t>Summarize the data procedures and areas for objective assessment</a:t>
                </a:r>
                <a:endParaRPr b="1" sz="11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8" name="Google Shape;118;gdff5488848_4_511"/>
            <p:cNvSpPr/>
            <p:nvPr/>
          </p:nvSpPr>
          <p:spPr>
            <a:xfrm>
              <a:off x="196607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2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9" name="Google Shape;119;gdff5488848_4_511"/>
          <p:cNvGrpSpPr/>
          <p:nvPr/>
        </p:nvGrpSpPr>
        <p:grpSpPr>
          <a:xfrm>
            <a:off x="379936" y="1757480"/>
            <a:ext cx="3472609" cy="3280318"/>
            <a:chOff x="284959" y="1318143"/>
            <a:chExt cx="2604522" cy="2460300"/>
          </a:xfrm>
        </p:grpSpPr>
        <p:sp>
          <p:nvSpPr>
            <p:cNvPr id="120" name="Google Shape;120;gdff5488848_4_511"/>
            <p:cNvSpPr/>
            <p:nvPr/>
          </p:nvSpPr>
          <p:spPr>
            <a:xfrm rot="2700000">
              <a:off x="1270309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gdff5488848_4_511"/>
            <p:cNvSpPr/>
            <p:nvPr/>
          </p:nvSpPr>
          <p:spPr>
            <a:xfrm>
              <a:off x="472955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0944A1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200">
                <a:solidFill>
                  <a:srgbClr val="0944A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2" name="Google Shape;122;gdff5488848_4_511"/>
            <p:cNvSpPr txBox="1"/>
            <p:nvPr/>
          </p:nvSpPr>
          <p:spPr>
            <a:xfrm rot="-2700000">
              <a:off x="414317" y="2300549"/>
              <a:ext cx="2368666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Case Statement</a:t>
              </a:r>
              <a:endParaRPr b="1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" name="Google Shape;123;gdff5488848_4_511"/>
            <p:cNvSpPr txBox="1"/>
            <p:nvPr/>
          </p:nvSpPr>
          <p:spPr>
            <a:xfrm rot="-2700000">
              <a:off x="818801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latin typeface="Roboto"/>
                  <a:ea typeface="Roboto"/>
                  <a:cs typeface="Roboto"/>
                  <a:sym typeface="Roboto"/>
                </a:rPr>
                <a:t>Introduce the scenario and our approach</a:t>
              </a:r>
              <a:endParaRPr b="1"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"/>
          <p:cNvSpPr txBox="1"/>
          <p:nvPr>
            <p:ph type="ctrTitle"/>
          </p:nvPr>
        </p:nvSpPr>
        <p:spPr>
          <a:xfrm>
            <a:off x="812802" y="302491"/>
            <a:ext cx="103356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b="1" lang="en-US" sz="4600"/>
              <a:t>Thermal Energy from retrofitting oil wells - What </a:t>
            </a:r>
            <a:r>
              <a:rPr b="1" lang="en-US" sz="4600"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makes</a:t>
            </a:r>
            <a:r>
              <a:rPr b="1" lang="en-US" sz="4600"/>
              <a:t> a well viable? </a:t>
            </a:r>
            <a:endParaRPr sz="4600"/>
          </a:p>
        </p:txBody>
      </p:sp>
      <p:grpSp>
        <p:nvGrpSpPr>
          <p:cNvPr id="129" name="Google Shape;129;p2"/>
          <p:cNvGrpSpPr/>
          <p:nvPr/>
        </p:nvGrpSpPr>
        <p:grpSpPr>
          <a:xfrm>
            <a:off x="6124685" y="1669270"/>
            <a:ext cx="4634409" cy="4891225"/>
            <a:chOff x="2256567" y="677103"/>
            <a:chExt cx="4036590" cy="3941676"/>
          </a:xfrm>
        </p:grpSpPr>
        <p:sp>
          <p:nvSpPr>
            <p:cNvPr id="130" name="Google Shape;130;p2"/>
            <p:cNvSpPr/>
            <p:nvPr/>
          </p:nvSpPr>
          <p:spPr>
            <a:xfrm rot="-6597333">
              <a:off x="4296826" y="3950027"/>
              <a:ext cx="586303" cy="586303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D686E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" name="Google Shape;136;p2"/>
          <p:cNvGrpSpPr/>
          <p:nvPr/>
        </p:nvGrpSpPr>
        <p:grpSpPr>
          <a:xfrm>
            <a:off x="8639744" y="3082236"/>
            <a:ext cx="2801594" cy="3028044"/>
            <a:chOff x="4447194" y="1815766"/>
            <a:chExt cx="2440200" cy="2440200"/>
          </a:xfrm>
        </p:grpSpPr>
        <p:sp>
          <p:nvSpPr>
            <p:cNvPr id="137" name="Google Shape;137;p2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rgbClr val="55156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Science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(Temperature)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9" name="Google Shape;139;p2"/>
          <p:cNvGrpSpPr/>
          <p:nvPr/>
        </p:nvGrpSpPr>
        <p:grpSpPr>
          <a:xfrm>
            <a:off x="7629122" y="2534115"/>
            <a:ext cx="1634665" cy="1766793"/>
            <a:chOff x="3490737" y="1374053"/>
            <a:chExt cx="1423800" cy="1423800"/>
          </a:xfrm>
        </p:grpSpPr>
        <p:sp>
          <p:nvSpPr>
            <p:cNvPr id="140" name="Google Shape;140;p2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Business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2" name="Google Shape;142;p2"/>
          <p:cNvGrpSpPr/>
          <p:nvPr/>
        </p:nvGrpSpPr>
        <p:grpSpPr>
          <a:xfrm>
            <a:off x="7237479" y="4475073"/>
            <a:ext cx="1720772" cy="1859861"/>
            <a:chOff x="644203" y="3718814"/>
            <a:chExt cx="1498800" cy="1498800"/>
          </a:xfrm>
        </p:grpSpPr>
        <p:sp>
          <p:nvSpPr>
            <p:cNvPr id="143" name="Google Shape;143;p2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Environmental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5" name="Google Shape;145;p2"/>
          <p:cNvGrpSpPr/>
          <p:nvPr/>
        </p:nvGrpSpPr>
        <p:grpSpPr>
          <a:xfrm>
            <a:off x="10293321" y="2306477"/>
            <a:ext cx="1182751" cy="1278572"/>
            <a:chOff x="3490737" y="1374053"/>
            <a:chExt cx="1423800" cy="1423800"/>
          </a:xfrm>
        </p:grpSpPr>
        <p:sp>
          <p:nvSpPr>
            <p:cNvPr id="146" name="Google Shape;146;p2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761E86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Social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8" name="Google Shape;148;p2"/>
          <p:cNvSpPr txBox="1"/>
          <p:nvPr/>
        </p:nvSpPr>
        <p:spPr>
          <a:xfrm>
            <a:off x="812650" y="2200100"/>
            <a:ext cx="50742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Technical Requirements: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Will the site provide enough energy?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How can we accurately assess the temperature of the oil well?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Business development ne</a:t>
            </a: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eds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: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What are some of the operational and technology decisions?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Social impacts:</a:t>
            </a:r>
            <a:endParaRPr b="1"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How many people will the produced energy serve?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Calibri"/>
                <a:ea typeface="Calibri"/>
                <a:cs typeface="Calibri"/>
                <a:sym typeface="Calibri"/>
              </a:rPr>
              <a:t>Environmental impacts:</a:t>
            </a:r>
            <a:endParaRPr b="1"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What are the effects to the natural environment and wildlife?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"/>
          <p:cNvSpPr txBox="1"/>
          <p:nvPr/>
        </p:nvSpPr>
        <p:spPr>
          <a:xfrm>
            <a:off x="172926" y="102063"/>
            <a:ext cx="31581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551561"/>
                </a:solidFill>
                <a:latin typeface="Roboto"/>
                <a:ea typeface="Roboto"/>
                <a:cs typeface="Roboto"/>
                <a:sym typeface="Roboto"/>
              </a:rPr>
              <a:t>Case Statement-Problem?</a:t>
            </a:r>
            <a:endParaRPr b="1" sz="1500">
              <a:solidFill>
                <a:srgbClr val="55156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"/>
          <p:cNvSpPr txBox="1"/>
          <p:nvPr/>
        </p:nvSpPr>
        <p:spPr>
          <a:xfrm>
            <a:off x="8958251" y="2041075"/>
            <a:ext cx="12786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Regulation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0a021687f_0_291"/>
          <p:cNvSpPr txBox="1"/>
          <p:nvPr>
            <p:ph type="title"/>
          </p:nvPr>
        </p:nvSpPr>
        <p:spPr>
          <a:xfrm>
            <a:off x="122575" y="0"/>
            <a:ext cx="116826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000"/>
              <a:t>Practical Needs -  Will the well provide Energy?</a:t>
            </a:r>
            <a:r>
              <a:rPr lang="en-US" sz="4000"/>
              <a:t>  </a:t>
            </a:r>
            <a:endParaRPr sz="4000"/>
          </a:p>
        </p:txBody>
      </p:sp>
      <p:pic>
        <p:nvPicPr>
          <p:cNvPr id="156" name="Google Shape;156;ge0a021687f_0_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3550" y="995825"/>
            <a:ext cx="5771633" cy="5656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e0a021687f_0_291"/>
          <p:cNvSpPr txBox="1"/>
          <p:nvPr/>
        </p:nvSpPr>
        <p:spPr>
          <a:xfrm>
            <a:off x="660800" y="1125150"/>
            <a:ext cx="51615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Lindal's diagram of geothermal energy usage denotes that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60</a:t>
            </a:r>
            <a:r>
              <a:rPr baseline="30000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C+ would be viable for binary power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aseline="30000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C+ would be viable for conventional power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are provided temperature information for each well (BHT), but the analysis is not that simple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ff5488848_2_92"/>
          <p:cNvSpPr txBox="1"/>
          <p:nvPr>
            <p:ph type="title"/>
          </p:nvPr>
        </p:nvSpPr>
        <p:spPr>
          <a:xfrm>
            <a:off x="480000" y="461650"/>
            <a:ext cx="110394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000"/>
              <a:t>Practical Needs - </a:t>
            </a:r>
            <a:r>
              <a:rPr b="1" lang="en-US" sz="4000"/>
              <a:t>How to accurately determine a well’s temperature?</a:t>
            </a:r>
            <a:endParaRPr b="1" sz="3300"/>
          </a:p>
        </p:txBody>
      </p:sp>
      <p:grpSp>
        <p:nvGrpSpPr>
          <p:cNvPr id="164" name="Google Shape;164;gdff5488848_2_92"/>
          <p:cNvGrpSpPr/>
          <p:nvPr/>
        </p:nvGrpSpPr>
        <p:grpSpPr>
          <a:xfrm>
            <a:off x="1506137" y="2405696"/>
            <a:ext cx="9572617" cy="3825851"/>
            <a:chOff x="710733" y="1987358"/>
            <a:chExt cx="10450455" cy="4243873"/>
          </a:xfrm>
        </p:grpSpPr>
        <p:cxnSp>
          <p:nvCxnSpPr>
            <p:cNvPr id="165" name="Google Shape;165;gdff5488848_2_92"/>
            <p:cNvCxnSpPr>
              <a:endCxn id="166" idx="0"/>
            </p:cNvCxnSpPr>
            <p:nvPr/>
          </p:nvCxnSpPr>
          <p:spPr>
            <a:xfrm>
              <a:off x="2594883" y="4071531"/>
              <a:ext cx="8400" cy="1286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167" name="Google Shape;167;gdff5488848_2_92"/>
            <p:cNvSpPr/>
            <p:nvPr/>
          </p:nvSpPr>
          <p:spPr>
            <a:xfrm>
              <a:off x="2273911" y="3733957"/>
              <a:ext cx="1469136" cy="299243"/>
            </a:xfrm>
            <a:custGeom>
              <a:rect b="b" l="l" r="r" t="t"/>
              <a:pathLst>
                <a:path extrusionOk="0" h="317499" w="2438400">
                  <a:moveTo>
                    <a:pt x="0" y="0"/>
                  </a:moveTo>
                  <a:lnTo>
                    <a:pt x="2438400" y="0"/>
                  </a:lnTo>
                  <a:lnTo>
                    <a:pt x="2438400" y="317500"/>
                  </a:lnTo>
                  <a:lnTo>
                    <a:pt x="0" y="317500"/>
                  </a:lnTo>
                  <a:close/>
                </a:path>
              </a:pathLst>
            </a:custGeom>
            <a:solidFill>
              <a:srgbClr val="00A5B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8" name="Google Shape;168;gdff5488848_2_92"/>
            <p:cNvGrpSpPr/>
            <p:nvPr/>
          </p:nvGrpSpPr>
          <p:grpSpPr>
            <a:xfrm>
              <a:off x="1917463" y="3203768"/>
              <a:ext cx="1359158" cy="1359158"/>
              <a:chOff x="497637" y="2707678"/>
              <a:chExt cx="1443916" cy="1443916"/>
            </a:xfrm>
          </p:grpSpPr>
          <p:sp>
            <p:nvSpPr>
              <p:cNvPr id="169" name="Google Shape;169;gdff5488848_2_92"/>
              <p:cNvSpPr/>
              <p:nvPr/>
            </p:nvSpPr>
            <p:spPr>
              <a:xfrm rot="-2700000">
                <a:off x="709093" y="2919135"/>
                <a:ext cx="1021002" cy="1021002"/>
              </a:xfrm>
              <a:custGeom>
                <a:rect b="b" l="l" r="r" t="t"/>
                <a:pathLst>
                  <a:path extrusionOk="0" h="1020435" w="1020435">
                    <a:moveTo>
                      <a:pt x="1020435" y="510218"/>
                    </a:moveTo>
                    <a:cubicBezTo>
                      <a:pt x="1020435" y="792003"/>
                      <a:pt x="792003" y="1020435"/>
                      <a:pt x="510218" y="1020435"/>
                    </a:cubicBezTo>
                    <a:cubicBezTo>
                      <a:pt x="228432" y="1020435"/>
                      <a:pt x="0" y="792003"/>
                      <a:pt x="0" y="510218"/>
                    </a:cubicBezTo>
                    <a:cubicBezTo>
                      <a:pt x="0" y="228432"/>
                      <a:pt x="228432" y="0"/>
                      <a:pt x="510218" y="0"/>
                    </a:cubicBezTo>
                    <a:cubicBezTo>
                      <a:pt x="792003" y="0"/>
                      <a:pt x="1020435" y="228432"/>
                      <a:pt x="1020435" y="510218"/>
                    </a:cubicBezTo>
                    <a:close/>
                  </a:path>
                </a:pathLst>
              </a:custGeom>
              <a:solidFill>
                <a:srgbClr val="00A5BB"/>
              </a:solidFill>
              <a:ln cap="flat" cmpd="sng" w="9525">
                <a:solidFill>
                  <a:srgbClr val="00A5BB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70" name="Google Shape;170;gdff5488848_2_92"/>
              <p:cNvGrpSpPr/>
              <p:nvPr/>
            </p:nvGrpSpPr>
            <p:grpSpPr>
              <a:xfrm>
                <a:off x="665191" y="2875342"/>
                <a:ext cx="1108609" cy="1160855"/>
                <a:chOff x="665191" y="2875342"/>
                <a:chExt cx="1108609" cy="1160855"/>
              </a:xfrm>
            </p:grpSpPr>
            <p:sp>
              <p:nvSpPr>
                <p:cNvPr id="171" name="Google Shape;171;gdff5488848_2_92"/>
                <p:cNvSpPr/>
                <p:nvPr/>
              </p:nvSpPr>
              <p:spPr>
                <a:xfrm rot="-2700000">
                  <a:off x="827540" y="3089957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2" y="783456"/>
                        <a:pt x="0" y="608073"/>
                        <a:pt x="0" y="391728"/>
                      </a:cubicBezTo>
                      <a:cubicBezTo>
                        <a:pt x="0" y="175383"/>
                        <a:pt x="175382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2" name="Google Shape;172;gdff5488848_2_92"/>
                <p:cNvSpPr/>
                <p:nvPr/>
              </p:nvSpPr>
              <p:spPr>
                <a:xfrm>
                  <a:off x="827468" y="3085432"/>
                  <a:ext cx="783463" cy="783462"/>
                </a:xfrm>
                <a:custGeom>
                  <a:rect b="b" l="l" r="r" t="t"/>
                  <a:pathLst>
                    <a:path extrusionOk="0" h="783462" w="783463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75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3" name="Google Shape;173;gdff5488848_2_92"/>
                <p:cNvSpPr/>
                <p:nvPr/>
              </p:nvSpPr>
              <p:spPr>
                <a:xfrm>
                  <a:off x="827468" y="3080670"/>
                  <a:ext cx="783463" cy="783462"/>
                </a:xfrm>
                <a:custGeom>
                  <a:rect b="b" l="l" r="r" t="t"/>
                  <a:pathLst>
                    <a:path extrusionOk="0" h="783462" w="783463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471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4" name="Google Shape;174;gdff5488848_2_92"/>
                <p:cNvSpPr/>
                <p:nvPr/>
              </p:nvSpPr>
              <p:spPr>
                <a:xfrm rot="-2700000">
                  <a:off x="827542" y="3075701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5"/>
                        <a:pt x="391728" y="783455"/>
                      </a:cubicBezTo>
                      <a:cubicBezTo>
                        <a:pt x="175382" y="783455"/>
                        <a:pt x="0" y="608073"/>
                        <a:pt x="0" y="391728"/>
                      </a:cubicBezTo>
                      <a:cubicBezTo>
                        <a:pt x="0" y="175382"/>
                        <a:pt x="175382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745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5" name="Google Shape;175;gdff5488848_2_92"/>
                <p:cNvSpPr/>
                <p:nvPr/>
              </p:nvSpPr>
              <p:spPr>
                <a:xfrm rot="-2700000">
                  <a:off x="827558" y="3070963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2" y="783456"/>
                        <a:pt x="0" y="608073"/>
                        <a:pt x="0" y="391728"/>
                      </a:cubicBezTo>
                      <a:cubicBezTo>
                        <a:pt x="0" y="175382"/>
                        <a:pt x="175382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1059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6" name="Google Shape;176;gdff5488848_2_92"/>
                <p:cNvSpPr/>
                <p:nvPr/>
              </p:nvSpPr>
              <p:spPr>
                <a:xfrm>
                  <a:off x="827468" y="3066414"/>
                  <a:ext cx="783463" cy="783463"/>
                </a:xfrm>
                <a:custGeom>
                  <a:rect b="b" l="l" r="r" t="t"/>
                  <a:pathLst>
                    <a:path extrusionOk="0" h="783463" w="783463">
                      <a:moveTo>
                        <a:pt x="783463" y="391731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1"/>
                      </a:cubicBezTo>
                      <a:close/>
                    </a:path>
                  </a:pathLst>
                </a:custGeom>
                <a:solidFill>
                  <a:srgbClr val="000000">
                    <a:alpha val="1373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7" name="Google Shape;177;gdff5488848_2_92"/>
                <p:cNvSpPr/>
                <p:nvPr/>
              </p:nvSpPr>
              <p:spPr>
                <a:xfrm>
                  <a:off x="827468" y="3061652"/>
                  <a:ext cx="783463" cy="783463"/>
                </a:xfrm>
                <a:custGeom>
                  <a:rect b="b" l="l" r="r" t="t"/>
                  <a:pathLst>
                    <a:path extrusionOk="0" h="783463" w="783463">
                      <a:moveTo>
                        <a:pt x="783463" y="391731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1"/>
                      </a:cubicBezTo>
                      <a:close/>
                    </a:path>
                  </a:pathLst>
                </a:custGeom>
                <a:solidFill>
                  <a:srgbClr val="000000">
                    <a:alpha val="1569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8" name="Google Shape;178;gdff5488848_2_92"/>
                <p:cNvSpPr/>
                <p:nvPr/>
              </p:nvSpPr>
              <p:spPr>
                <a:xfrm rot="-2700000">
                  <a:off x="827560" y="3056707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2" y="783456"/>
                        <a:pt x="0" y="608073"/>
                        <a:pt x="0" y="391728"/>
                      </a:cubicBezTo>
                      <a:cubicBezTo>
                        <a:pt x="0" y="175383"/>
                        <a:pt x="175382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1843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9" name="Google Shape;179;gdff5488848_2_92"/>
                <p:cNvSpPr/>
                <p:nvPr/>
              </p:nvSpPr>
              <p:spPr>
                <a:xfrm rot="-2700000">
                  <a:off x="827553" y="3051948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2" y="783456"/>
                        <a:pt x="0" y="608073"/>
                        <a:pt x="0" y="391728"/>
                      </a:cubicBezTo>
                      <a:cubicBezTo>
                        <a:pt x="0" y="175383"/>
                        <a:pt x="175382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2157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0" name="Google Shape;180;gdff5488848_2_92"/>
                <p:cNvSpPr/>
                <p:nvPr/>
              </p:nvSpPr>
              <p:spPr>
                <a:xfrm>
                  <a:off x="827468" y="3047396"/>
                  <a:ext cx="783463" cy="783463"/>
                </a:xfrm>
                <a:custGeom>
                  <a:rect b="b" l="l" r="r" t="t"/>
                  <a:pathLst>
                    <a:path extrusionOk="0" h="783463" w="783463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2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471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1" name="Google Shape;181;gdff5488848_2_92"/>
                <p:cNvSpPr/>
                <p:nvPr/>
              </p:nvSpPr>
              <p:spPr>
                <a:xfrm>
                  <a:off x="827468" y="3042633"/>
                  <a:ext cx="783463" cy="783463"/>
                </a:xfrm>
                <a:custGeom>
                  <a:rect b="b" l="l" r="r" t="t"/>
                  <a:pathLst>
                    <a:path extrusionOk="0" h="783463" w="783463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2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6670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2" name="Google Shape;182;gdff5488848_2_92"/>
                <p:cNvSpPr/>
                <p:nvPr/>
              </p:nvSpPr>
              <p:spPr>
                <a:xfrm rot="-2700000">
                  <a:off x="827555" y="3037691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5"/>
                        <a:pt x="391728" y="783455"/>
                      </a:cubicBezTo>
                      <a:cubicBezTo>
                        <a:pt x="175382" y="783455"/>
                        <a:pt x="0" y="608073"/>
                        <a:pt x="0" y="391728"/>
                      </a:cubicBezTo>
                      <a:cubicBezTo>
                        <a:pt x="0" y="175382"/>
                        <a:pt x="175382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29409"/>
                  </a:srgbClr>
                </a:solidFill>
                <a:ln cap="flat" cmpd="sng" w="9525">
                  <a:solidFill>
                    <a:srgbClr val="00A5BB"/>
                  </a:solidFill>
                  <a:prstDash val="solid"/>
                  <a:miter lim="8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83" name="Google Shape;183;gdff5488848_2_92"/>
              <p:cNvSpPr/>
              <p:nvPr/>
            </p:nvSpPr>
            <p:spPr>
              <a:xfrm rot="-2700000">
                <a:off x="827555" y="3037691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6" y="391728"/>
                    </a:moveTo>
                    <a:cubicBezTo>
                      <a:pt x="783456" y="608073"/>
                      <a:pt x="608073" y="783455"/>
                      <a:pt x="391728" y="783455"/>
                    </a:cubicBezTo>
                    <a:cubicBezTo>
                      <a:pt x="175382" y="783455"/>
                      <a:pt x="0" y="608073"/>
                      <a:pt x="0" y="391728"/>
                    </a:cubicBezTo>
                    <a:cubicBezTo>
                      <a:pt x="0" y="175382"/>
                      <a:pt x="175382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A5BB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84" name="Google Shape;184;gdff5488848_2_92"/>
            <p:cNvCxnSpPr/>
            <p:nvPr/>
          </p:nvCxnSpPr>
          <p:spPr>
            <a:xfrm rot="10800000">
              <a:off x="9484023" y="2902188"/>
              <a:ext cx="0" cy="61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cxnSp>
          <p:nvCxnSpPr>
            <p:cNvPr id="185" name="Google Shape;185;gdff5488848_2_92"/>
            <p:cNvCxnSpPr/>
            <p:nvPr/>
          </p:nvCxnSpPr>
          <p:spPr>
            <a:xfrm rot="10800000">
              <a:off x="4880031" y="2933051"/>
              <a:ext cx="0" cy="61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186" name="Google Shape;186;gdff5488848_2_92"/>
            <p:cNvSpPr txBox="1"/>
            <p:nvPr/>
          </p:nvSpPr>
          <p:spPr>
            <a:xfrm>
              <a:off x="2200347" y="3566317"/>
              <a:ext cx="806100" cy="66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</a:t>
              </a:r>
              <a:endParaRPr b="1" i="0" sz="3600" u="none" cap="none" strike="noStrike">
                <a:solidFill>
                  <a:srgbClr val="000000"/>
                </a:solidFill>
                <a:latin typeface="Oxanium"/>
                <a:ea typeface="Oxanium"/>
                <a:cs typeface="Oxanium"/>
                <a:sym typeface="Oxanium"/>
              </a:endParaRPr>
            </a:p>
          </p:txBody>
        </p:sp>
        <p:sp>
          <p:nvSpPr>
            <p:cNvPr id="166" name="Google Shape;166;gdff5488848_2_92"/>
            <p:cNvSpPr txBox="1"/>
            <p:nvPr/>
          </p:nvSpPr>
          <p:spPr>
            <a:xfrm>
              <a:off x="710733" y="5357931"/>
              <a:ext cx="3785100" cy="87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1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Exploratory Data Analysis </a:t>
              </a:r>
              <a:endParaRPr b="1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1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7" name="Google Shape;187;gdff5488848_2_92"/>
            <p:cNvSpPr/>
            <p:nvPr/>
          </p:nvSpPr>
          <p:spPr>
            <a:xfrm>
              <a:off x="3744336" y="3733957"/>
              <a:ext cx="2298192" cy="299243"/>
            </a:xfrm>
            <a:custGeom>
              <a:rect b="b" l="l" r="r" t="t"/>
              <a:pathLst>
                <a:path extrusionOk="0" h="317499" w="2438400">
                  <a:moveTo>
                    <a:pt x="0" y="0"/>
                  </a:moveTo>
                  <a:lnTo>
                    <a:pt x="2438400" y="0"/>
                  </a:lnTo>
                  <a:lnTo>
                    <a:pt x="2438400" y="317500"/>
                  </a:lnTo>
                  <a:lnTo>
                    <a:pt x="0" y="317500"/>
                  </a:lnTo>
                  <a:close/>
                </a:path>
              </a:pathLst>
            </a:custGeom>
            <a:solidFill>
              <a:srgbClr val="0052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gdff5488848_2_92"/>
            <p:cNvSpPr/>
            <p:nvPr/>
          </p:nvSpPr>
          <p:spPr>
            <a:xfrm>
              <a:off x="6039635" y="3733957"/>
              <a:ext cx="2298192" cy="299243"/>
            </a:xfrm>
            <a:custGeom>
              <a:rect b="b" l="l" r="r" t="t"/>
              <a:pathLst>
                <a:path extrusionOk="0" h="317499" w="2438400">
                  <a:moveTo>
                    <a:pt x="0" y="0"/>
                  </a:moveTo>
                  <a:lnTo>
                    <a:pt x="2438400" y="0"/>
                  </a:lnTo>
                  <a:lnTo>
                    <a:pt x="2438400" y="317500"/>
                  </a:lnTo>
                  <a:lnTo>
                    <a:pt x="0" y="317500"/>
                  </a:lnTo>
                  <a:close/>
                </a:path>
              </a:pathLst>
            </a:custGeom>
            <a:solidFill>
              <a:srgbClr val="00A5B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gdff5488848_2_92"/>
            <p:cNvSpPr/>
            <p:nvPr/>
          </p:nvSpPr>
          <p:spPr>
            <a:xfrm>
              <a:off x="8334934" y="3733967"/>
              <a:ext cx="1609344" cy="299243"/>
            </a:xfrm>
            <a:custGeom>
              <a:rect b="b" l="l" r="r" t="t"/>
              <a:pathLst>
                <a:path extrusionOk="0" h="317499" w="2438400">
                  <a:moveTo>
                    <a:pt x="0" y="0"/>
                  </a:moveTo>
                  <a:lnTo>
                    <a:pt x="2438400" y="0"/>
                  </a:lnTo>
                  <a:lnTo>
                    <a:pt x="2438400" y="317500"/>
                  </a:lnTo>
                  <a:lnTo>
                    <a:pt x="0" y="317500"/>
                  </a:lnTo>
                  <a:close/>
                </a:path>
              </a:pathLst>
            </a:custGeom>
            <a:solidFill>
              <a:srgbClr val="0052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gdff5488848_2_92"/>
            <p:cNvSpPr/>
            <p:nvPr/>
          </p:nvSpPr>
          <p:spPr>
            <a:xfrm rot="-2687076">
              <a:off x="9002923" y="3405670"/>
              <a:ext cx="959677" cy="961489"/>
            </a:xfrm>
            <a:custGeom>
              <a:rect b="b" l="l" r="r" t="t"/>
              <a:pathLst>
                <a:path extrusionOk="0" h="1020435" w="1020435">
                  <a:moveTo>
                    <a:pt x="1020435" y="510218"/>
                  </a:moveTo>
                  <a:cubicBezTo>
                    <a:pt x="1020435" y="792003"/>
                    <a:pt x="792003" y="1020435"/>
                    <a:pt x="510218" y="1020435"/>
                  </a:cubicBezTo>
                  <a:cubicBezTo>
                    <a:pt x="228432" y="1020435"/>
                    <a:pt x="0" y="792003"/>
                    <a:pt x="0" y="510218"/>
                  </a:cubicBezTo>
                  <a:cubicBezTo>
                    <a:pt x="0" y="228432"/>
                    <a:pt x="228432" y="0"/>
                    <a:pt x="510218" y="0"/>
                  </a:cubicBezTo>
                  <a:cubicBezTo>
                    <a:pt x="792003" y="0"/>
                    <a:pt x="1020435" y="228432"/>
                    <a:pt x="1020435" y="510218"/>
                  </a:cubicBezTo>
                  <a:close/>
                </a:path>
              </a:pathLst>
            </a:custGeom>
            <a:solidFill>
              <a:srgbClr val="0052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1" name="Google Shape;191;gdff5488848_2_92"/>
            <p:cNvGrpSpPr/>
            <p:nvPr/>
          </p:nvGrpSpPr>
          <p:grpSpPr>
            <a:xfrm>
              <a:off x="8960935" y="3361634"/>
              <a:ext cx="1043532" cy="1092712"/>
              <a:chOff x="7980342" y="2875392"/>
              <a:chExt cx="1108608" cy="1160854"/>
            </a:xfrm>
          </p:grpSpPr>
          <p:sp>
            <p:nvSpPr>
              <p:cNvPr id="192" name="Google Shape;192;gdff5488848_2_92"/>
              <p:cNvSpPr/>
              <p:nvPr/>
            </p:nvSpPr>
            <p:spPr>
              <a:xfrm rot="-2700000">
                <a:off x="8142691" y="3090006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5" y="391728"/>
                    </a:moveTo>
                    <a:cubicBezTo>
                      <a:pt x="783455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5" y="175383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gdff5488848_2_92"/>
              <p:cNvSpPr/>
              <p:nvPr/>
            </p:nvSpPr>
            <p:spPr>
              <a:xfrm>
                <a:off x="8142668" y="3085432"/>
                <a:ext cx="783463" cy="783462"/>
              </a:xfrm>
              <a:custGeom>
                <a:rect b="b" l="l" r="r" t="t"/>
                <a:pathLst>
                  <a:path extrusionOk="0" h="783462" w="783463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7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gdff5488848_2_92"/>
              <p:cNvSpPr/>
              <p:nvPr/>
            </p:nvSpPr>
            <p:spPr>
              <a:xfrm>
                <a:off x="8142668" y="3080670"/>
                <a:ext cx="783463" cy="783462"/>
              </a:xfrm>
              <a:custGeom>
                <a:rect b="b" l="l" r="r" t="t"/>
                <a:pathLst>
                  <a:path extrusionOk="0" h="783462" w="783463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471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gdff5488848_2_92"/>
              <p:cNvSpPr/>
              <p:nvPr/>
            </p:nvSpPr>
            <p:spPr>
              <a:xfrm rot="-2700000">
                <a:off x="8142694" y="3075750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5" y="391728"/>
                    </a:moveTo>
                    <a:cubicBezTo>
                      <a:pt x="783455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5" y="175382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74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gdff5488848_2_92"/>
              <p:cNvSpPr/>
              <p:nvPr/>
            </p:nvSpPr>
            <p:spPr>
              <a:xfrm rot="-2700000">
                <a:off x="8142708" y="3071013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5" y="391728"/>
                    </a:moveTo>
                    <a:cubicBezTo>
                      <a:pt x="783455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5" y="175382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1059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gdff5488848_2_92"/>
              <p:cNvSpPr/>
              <p:nvPr/>
            </p:nvSpPr>
            <p:spPr>
              <a:xfrm>
                <a:off x="8142668" y="3066414"/>
                <a:ext cx="783463" cy="783463"/>
              </a:xfrm>
              <a:custGeom>
                <a:rect b="b" l="l" r="r" t="t"/>
                <a:pathLst>
                  <a:path extrusionOk="0" h="783463" w="783463">
                    <a:moveTo>
                      <a:pt x="783463" y="391731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1"/>
                    </a:cubicBezTo>
                    <a:close/>
                  </a:path>
                </a:pathLst>
              </a:custGeom>
              <a:solidFill>
                <a:srgbClr val="000000">
                  <a:alpha val="137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gdff5488848_2_92"/>
              <p:cNvSpPr/>
              <p:nvPr/>
            </p:nvSpPr>
            <p:spPr>
              <a:xfrm>
                <a:off x="8142668" y="3061652"/>
                <a:ext cx="783463" cy="783463"/>
              </a:xfrm>
              <a:custGeom>
                <a:rect b="b" l="l" r="r" t="t"/>
                <a:pathLst>
                  <a:path extrusionOk="0" h="783463" w="783463">
                    <a:moveTo>
                      <a:pt x="783463" y="391731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1"/>
                    </a:cubicBezTo>
                    <a:close/>
                  </a:path>
                </a:pathLst>
              </a:custGeom>
              <a:solidFill>
                <a:srgbClr val="000000">
                  <a:alpha val="1569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gdff5488848_2_92"/>
              <p:cNvSpPr/>
              <p:nvPr/>
            </p:nvSpPr>
            <p:spPr>
              <a:xfrm rot="-2700000">
                <a:off x="8142710" y="3056757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5" y="391728"/>
                    </a:moveTo>
                    <a:cubicBezTo>
                      <a:pt x="783455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5" y="175383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184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gdff5488848_2_92"/>
              <p:cNvSpPr/>
              <p:nvPr/>
            </p:nvSpPr>
            <p:spPr>
              <a:xfrm rot="-2700000">
                <a:off x="8142703" y="3051997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5" y="391728"/>
                    </a:moveTo>
                    <a:cubicBezTo>
                      <a:pt x="783455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5" y="175383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2157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gdff5488848_2_92"/>
              <p:cNvSpPr/>
              <p:nvPr/>
            </p:nvSpPr>
            <p:spPr>
              <a:xfrm>
                <a:off x="8142668" y="3047396"/>
                <a:ext cx="783463" cy="783463"/>
              </a:xfrm>
              <a:custGeom>
                <a:rect b="b" l="l" r="r" t="t"/>
                <a:pathLst>
                  <a:path extrusionOk="0" h="783463" w="783463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2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471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gdff5488848_2_92"/>
              <p:cNvSpPr/>
              <p:nvPr/>
            </p:nvSpPr>
            <p:spPr>
              <a:xfrm>
                <a:off x="8142668" y="3042633"/>
                <a:ext cx="783463" cy="783463"/>
              </a:xfrm>
              <a:custGeom>
                <a:rect b="b" l="l" r="r" t="t"/>
                <a:pathLst>
                  <a:path extrusionOk="0" h="783463" w="783463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2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667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gdff5488848_2_92"/>
              <p:cNvSpPr/>
              <p:nvPr/>
            </p:nvSpPr>
            <p:spPr>
              <a:xfrm rot="-2700000">
                <a:off x="8142705" y="3037741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5" y="391728"/>
                    </a:moveTo>
                    <a:cubicBezTo>
                      <a:pt x="783455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5" y="175382"/>
                      <a:pt x="783455" y="391728"/>
                    </a:cubicBezTo>
                    <a:close/>
                  </a:path>
                </a:pathLst>
              </a:custGeom>
              <a:solidFill>
                <a:srgbClr val="000000">
                  <a:alpha val="29409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4" name="Google Shape;204;gdff5488848_2_92"/>
            <p:cNvSpPr/>
            <p:nvPr/>
          </p:nvSpPr>
          <p:spPr>
            <a:xfrm rot="-2687076">
              <a:off x="9114304" y="3516625"/>
              <a:ext cx="736807" cy="738198"/>
            </a:xfrm>
            <a:custGeom>
              <a:rect b="b" l="l" r="r" t="t"/>
              <a:pathLst>
                <a:path extrusionOk="0" h="783455" w="783455">
                  <a:moveTo>
                    <a:pt x="783455" y="391728"/>
                  </a:moveTo>
                  <a:cubicBezTo>
                    <a:pt x="783455" y="608073"/>
                    <a:pt x="608073" y="783455"/>
                    <a:pt x="391728" y="783455"/>
                  </a:cubicBezTo>
                  <a:cubicBezTo>
                    <a:pt x="175383" y="783455"/>
                    <a:pt x="0" y="608073"/>
                    <a:pt x="0" y="391728"/>
                  </a:cubicBezTo>
                  <a:cubicBezTo>
                    <a:pt x="0" y="175382"/>
                    <a:pt x="175383" y="0"/>
                    <a:pt x="391728" y="0"/>
                  </a:cubicBezTo>
                  <a:cubicBezTo>
                    <a:pt x="608073" y="0"/>
                    <a:pt x="783455" y="175382"/>
                    <a:pt x="783455" y="3917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gdff5488848_2_92"/>
            <p:cNvSpPr/>
            <p:nvPr/>
          </p:nvSpPr>
          <p:spPr>
            <a:xfrm rot="-2687076">
              <a:off x="4412356" y="3405640"/>
              <a:ext cx="959677" cy="961489"/>
            </a:xfrm>
            <a:custGeom>
              <a:rect b="b" l="l" r="r" t="t"/>
              <a:pathLst>
                <a:path extrusionOk="0" h="1020435" w="1020435">
                  <a:moveTo>
                    <a:pt x="1020435" y="510218"/>
                  </a:moveTo>
                  <a:cubicBezTo>
                    <a:pt x="1020435" y="792003"/>
                    <a:pt x="792003" y="1020435"/>
                    <a:pt x="510218" y="1020435"/>
                  </a:cubicBezTo>
                  <a:cubicBezTo>
                    <a:pt x="228432" y="1020435"/>
                    <a:pt x="0" y="792003"/>
                    <a:pt x="0" y="510218"/>
                  </a:cubicBezTo>
                  <a:cubicBezTo>
                    <a:pt x="0" y="228432"/>
                    <a:pt x="228432" y="0"/>
                    <a:pt x="510218" y="0"/>
                  </a:cubicBezTo>
                  <a:cubicBezTo>
                    <a:pt x="792003" y="0"/>
                    <a:pt x="1020435" y="228432"/>
                    <a:pt x="1020435" y="510218"/>
                  </a:cubicBezTo>
                  <a:close/>
                </a:path>
              </a:pathLst>
            </a:custGeom>
            <a:solidFill>
              <a:srgbClr val="00525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6" name="Google Shape;206;gdff5488848_2_92"/>
            <p:cNvGrpSpPr/>
            <p:nvPr/>
          </p:nvGrpSpPr>
          <p:grpSpPr>
            <a:xfrm>
              <a:off x="4370433" y="3361603"/>
              <a:ext cx="1043533" cy="1092713"/>
              <a:chOff x="3103575" y="2875359"/>
              <a:chExt cx="1108608" cy="1160855"/>
            </a:xfrm>
          </p:grpSpPr>
          <p:sp>
            <p:nvSpPr>
              <p:cNvPr id="207" name="Google Shape;207;gdff5488848_2_92"/>
              <p:cNvSpPr/>
              <p:nvPr/>
            </p:nvSpPr>
            <p:spPr>
              <a:xfrm rot="-2700000">
                <a:off x="3265924" y="3089974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6" y="391728"/>
                    </a:moveTo>
                    <a:cubicBezTo>
                      <a:pt x="783456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6" y="175383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gdff5488848_2_92"/>
              <p:cNvSpPr/>
              <p:nvPr/>
            </p:nvSpPr>
            <p:spPr>
              <a:xfrm>
                <a:off x="3265868" y="3085432"/>
                <a:ext cx="783463" cy="783462"/>
              </a:xfrm>
              <a:custGeom>
                <a:rect b="b" l="l" r="r" t="t"/>
                <a:pathLst>
                  <a:path extrusionOk="0" h="783462" w="783463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7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gdff5488848_2_92"/>
              <p:cNvSpPr/>
              <p:nvPr/>
            </p:nvSpPr>
            <p:spPr>
              <a:xfrm>
                <a:off x="3265868" y="3080670"/>
                <a:ext cx="783463" cy="783462"/>
              </a:xfrm>
              <a:custGeom>
                <a:rect b="b" l="l" r="r" t="t"/>
                <a:pathLst>
                  <a:path extrusionOk="0" h="783462" w="783463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471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gdff5488848_2_92"/>
              <p:cNvSpPr/>
              <p:nvPr/>
            </p:nvSpPr>
            <p:spPr>
              <a:xfrm rot="-2700000">
                <a:off x="3265926" y="3075717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6" y="391728"/>
                    </a:moveTo>
                    <a:cubicBezTo>
                      <a:pt x="783456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745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gdff5488848_2_92"/>
              <p:cNvSpPr/>
              <p:nvPr/>
            </p:nvSpPr>
            <p:spPr>
              <a:xfrm rot="-2700000">
                <a:off x="3265941" y="3070980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6" y="391728"/>
                    </a:moveTo>
                    <a:cubicBezTo>
                      <a:pt x="783456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1059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gdff5488848_2_92"/>
              <p:cNvSpPr/>
              <p:nvPr/>
            </p:nvSpPr>
            <p:spPr>
              <a:xfrm>
                <a:off x="3265868" y="3066414"/>
                <a:ext cx="783463" cy="783463"/>
              </a:xfrm>
              <a:custGeom>
                <a:rect b="b" l="l" r="r" t="t"/>
                <a:pathLst>
                  <a:path extrusionOk="0" h="783463" w="783463">
                    <a:moveTo>
                      <a:pt x="783463" y="391731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1"/>
                    </a:cubicBezTo>
                    <a:close/>
                  </a:path>
                </a:pathLst>
              </a:custGeom>
              <a:solidFill>
                <a:srgbClr val="000000">
                  <a:alpha val="137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gdff5488848_2_92"/>
              <p:cNvSpPr/>
              <p:nvPr/>
            </p:nvSpPr>
            <p:spPr>
              <a:xfrm>
                <a:off x="3265868" y="3061652"/>
                <a:ext cx="783463" cy="783463"/>
              </a:xfrm>
              <a:custGeom>
                <a:rect b="b" l="l" r="r" t="t"/>
                <a:pathLst>
                  <a:path extrusionOk="0" h="783463" w="783463">
                    <a:moveTo>
                      <a:pt x="783463" y="391731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1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1"/>
                    </a:cubicBezTo>
                    <a:close/>
                  </a:path>
                </a:pathLst>
              </a:custGeom>
              <a:solidFill>
                <a:srgbClr val="000000">
                  <a:alpha val="1569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gdff5488848_2_92"/>
              <p:cNvSpPr/>
              <p:nvPr/>
            </p:nvSpPr>
            <p:spPr>
              <a:xfrm rot="-2700000">
                <a:off x="3265943" y="3056724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6" y="391728"/>
                    </a:moveTo>
                    <a:cubicBezTo>
                      <a:pt x="783456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6" y="175383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184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gdff5488848_2_92"/>
              <p:cNvSpPr/>
              <p:nvPr/>
            </p:nvSpPr>
            <p:spPr>
              <a:xfrm rot="-2700000">
                <a:off x="3265936" y="3051964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6" y="391728"/>
                    </a:moveTo>
                    <a:cubicBezTo>
                      <a:pt x="783456" y="608073"/>
                      <a:pt x="608073" y="783456"/>
                      <a:pt x="391728" y="783456"/>
                    </a:cubicBezTo>
                    <a:cubicBezTo>
                      <a:pt x="175383" y="783456"/>
                      <a:pt x="0" y="608073"/>
                      <a:pt x="0" y="391728"/>
                    </a:cubicBezTo>
                    <a:cubicBezTo>
                      <a:pt x="0" y="175383"/>
                      <a:pt x="175383" y="0"/>
                      <a:pt x="391728" y="0"/>
                    </a:cubicBezTo>
                    <a:cubicBezTo>
                      <a:pt x="608073" y="0"/>
                      <a:pt x="783456" y="175383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2157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gdff5488848_2_92"/>
              <p:cNvSpPr/>
              <p:nvPr/>
            </p:nvSpPr>
            <p:spPr>
              <a:xfrm>
                <a:off x="3265868" y="3047396"/>
                <a:ext cx="783463" cy="783463"/>
              </a:xfrm>
              <a:custGeom>
                <a:rect b="b" l="l" r="r" t="t"/>
                <a:pathLst>
                  <a:path extrusionOk="0" h="783463" w="783463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2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471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gdff5488848_2_92"/>
              <p:cNvSpPr/>
              <p:nvPr/>
            </p:nvSpPr>
            <p:spPr>
              <a:xfrm>
                <a:off x="3265868" y="3042633"/>
                <a:ext cx="783463" cy="783463"/>
              </a:xfrm>
              <a:custGeom>
                <a:rect b="b" l="l" r="r" t="t"/>
                <a:pathLst>
                  <a:path extrusionOk="0" h="783463" w="783463">
                    <a:moveTo>
                      <a:pt x="783463" y="391732"/>
                    </a:moveTo>
                    <a:cubicBezTo>
                      <a:pt x="783463" y="608079"/>
                      <a:pt x="608079" y="783463"/>
                      <a:pt x="391732" y="783463"/>
                    </a:cubicBezTo>
                    <a:cubicBezTo>
                      <a:pt x="175384" y="783463"/>
                      <a:pt x="0" y="608079"/>
                      <a:pt x="0" y="391732"/>
                    </a:cubicBezTo>
                    <a:cubicBezTo>
                      <a:pt x="0" y="175384"/>
                      <a:pt x="175384" y="0"/>
                      <a:pt x="391732" y="0"/>
                    </a:cubicBezTo>
                    <a:cubicBezTo>
                      <a:pt x="608079" y="0"/>
                      <a:pt x="783463" y="175384"/>
                      <a:pt x="783463" y="391732"/>
                    </a:cubicBezTo>
                    <a:close/>
                  </a:path>
                </a:pathLst>
              </a:custGeom>
              <a:solidFill>
                <a:srgbClr val="000000">
                  <a:alpha val="2667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gdff5488848_2_92"/>
              <p:cNvSpPr/>
              <p:nvPr/>
            </p:nvSpPr>
            <p:spPr>
              <a:xfrm rot="-2700000">
                <a:off x="3265938" y="3037708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6" y="391728"/>
                    </a:moveTo>
                    <a:cubicBezTo>
                      <a:pt x="783456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000000">
                  <a:alpha val="29409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9" name="Google Shape;219;gdff5488848_2_92"/>
            <p:cNvSpPr/>
            <p:nvPr/>
          </p:nvSpPr>
          <p:spPr>
            <a:xfrm rot="-2687076">
              <a:off x="4523738" y="3516594"/>
              <a:ext cx="736807" cy="738198"/>
            </a:xfrm>
            <a:custGeom>
              <a:rect b="b" l="l" r="r" t="t"/>
              <a:pathLst>
                <a:path extrusionOk="0" h="783455" w="783455">
                  <a:moveTo>
                    <a:pt x="783456" y="391728"/>
                  </a:moveTo>
                  <a:cubicBezTo>
                    <a:pt x="783456" y="608073"/>
                    <a:pt x="608073" y="783455"/>
                    <a:pt x="391728" y="783455"/>
                  </a:cubicBezTo>
                  <a:cubicBezTo>
                    <a:pt x="175383" y="783455"/>
                    <a:pt x="0" y="608073"/>
                    <a:pt x="0" y="391728"/>
                  </a:cubicBezTo>
                  <a:cubicBezTo>
                    <a:pt x="0" y="175382"/>
                    <a:pt x="175383" y="0"/>
                    <a:pt x="391728" y="0"/>
                  </a:cubicBezTo>
                  <a:cubicBezTo>
                    <a:pt x="608073" y="0"/>
                    <a:pt x="783456" y="175382"/>
                    <a:pt x="783456" y="3917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gdff5488848_2_92"/>
            <p:cNvSpPr/>
            <p:nvPr/>
          </p:nvSpPr>
          <p:spPr>
            <a:xfrm>
              <a:off x="3594903" y="3733957"/>
              <a:ext cx="299244" cy="299244"/>
            </a:xfrm>
            <a:custGeom>
              <a:rect b="b" l="l" r="r" t="t"/>
              <a:pathLst>
                <a:path extrusionOk="0" h="317500" w="317500">
                  <a:moveTo>
                    <a:pt x="317500" y="158750"/>
                  </a:moveTo>
                  <a:cubicBezTo>
                    <a:pt x="317500" y="246425"/>
                    <a:pt x="246425" y="317500"/>
                    <a:pt x="158750" y="317500"/>
                  </a:cubicBezTo>
                  <a:cubicBezTo>
                    <a:pt x="71075" y="317500"/>
                    <a:pt x="0" y="246425"/>
                    <a:pt x="0" y="158750"/>
                  </a:cubicBezTo>
                  <a:cubicBezTo>
                    <a:pt x="0" y="71075"/>
                    <a:pt x="71075" y="0"/>
                    <a:pt x="158750" y="0"/>
                  </a:cubicBezTo>
                  <a:cubicBezTo>
                    <a:pt x="246425" y="0"/>
                    <a:pt x="317500" y="71075"/>
                    <a:pt x="317500" y="15875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gdff5488848_2_92"/>
            <p:cNvSpPr/>
            <p:nvPr/>
          </p:nvSpPr>
          <p:spPr>
            <a:xfrm rot="-485225">
              <a:off x="3670467" y="3809692"/>
              <a:ext cx="148028" cy="148028"/>
            </a:xfrm>
            <a:custGeom>
              <a:rect b="b" l="l" r="r" t="t"/>
              <a:pathLst>
                <a:path extrusionOk="0" h="157165" w="157165">
                  <a:moveTo>
                    <a:pt x="157166" y="78583"/>
                  </a:moveTo>
                  <a:cubicBezTo>
                    <a:pt x="157166" y="121983"/>
                    <a:pt x="121983" y="157166"/>
                    <a:pt x="78583" y="157166"/>
                  </a:cubicBezTo>
                  <a:cubicBezTo>
                    <a:pt x="35183" y="157166"/>
                    <a:pt x="0" y="121983"/>
                    <a:pt x="0" y="78583"/>
                  </a:cubicBezTo>
                  <a:cubicBezTo>
                    <a:pt x="0" y="35183"/>
                    <a:pt x="35183" y="0"/>
                    <a:pt x="78583" y="0"/>
                  </a:cubicBezTo>
                  <a:cubicBezTo>
                    <a:pt x="121983" y="0"/>
                    <a:pt x="157166" y="35183"/>
                    <a:pt x="157166" y="785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gdff5488848_2_92"/>
            <p:cNvSpPr/>
            <p:nvPr/>
          </p:nvSpPr>
          <p:spPr>
            <a:xfrm>
              <a:off x="5890202" y="3733957"/>
              <a:ext cx="299244" cy="299244"/>
            </a:xfrm>
            <a:custGeom>
              <a:rect b="b" l="l" r="r" t="t"/>
              <a:pathLst>
                <a:path extrusionOk="0" h="317500" w="317500">
                  <a:moveTo>
                    <a:pt x="317500" y="158750"/>
                  </a:moveTo>
                  <a:cubicBezTo>
                    <a:pt x="317500" y="246425"/>
                    <a:pt x="246425" y="317500"/>
                    <a:pt x="158750" y="317500"/>
                  </a:cubicBezTo>
                  <a:cubicBezTo>
                    <a:pt x="71075" y="317500"/>
                    <a:pt x="0" y="246425"/>
                    <a:pt x="0" y="158750"/>
                  </a:cubicBezTo>
                  <a:cubicBezTo>
                    <a:pt x="0" y="71075"/>
                    <a:pt x="71075" y="0"/>
                    <a:pt x="158750" y="0"/>
                  </a:cubicBezTo>
                  <a:cubicBezTo>
                    <a:pt x="246425" y="0"/>
                    <a:pt x="317500" y="71075"/>
                    <a:pt x="317500" y="15875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gdff5488848_2_92"/>
            <p:cNvSpPr/>
            <p:nvPr/>
          </p:nvSpPr>
          <p:spPr>
            <a:xfrm>
              <a:off x="8185500" y="3733957"/>
              <a:ext cx="299244" cy="299244"/>
            </a:xfrm>
            <a:custGeom>
              <a:rect b="b" l="l" r="r" t="t"/>
              <a:pathLst>
                <a:path extrusionOk="0" h="317500" w="317500">
                  <a:moveTo>
                    <a:pt x="317500" y="158750"/>
                  </a:moveTo>
                  <a:cubicBezTo>
                    <a:pt x="317500" y="246425"/>
                    <a:pt x="246425" y="317500"/>
                    <a:pt x="158750" y="317500"/>
                  </a:cubicBezTo>
                  <a:cubicBezTo>
                    <a:pt x="71075" y="317500"/>
                    <a:pt x="0" y="246425"/>
                    <a:pt x="0" y="158750"/>
                  </a:cubicBezTo>
                  <a:cubicBezTo>
                    <a:pt x="0" y="71075"/>
                    <a:pt x="71075" y="0"/>
                    <a:pt x="158750" y="0"/>
                  </a:cubicBezTo>
                  <a:cubicBezTo>
                    <a:pt x="246425" y="0"/>
                    <a:pt x="317500" y="71075"/>
                    <a:pt x="317500" y="15875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gdff5488848_2_92"/>
            <p:cNvSpPr/>
            <p:nvPr/>
          </p:nvSpPr>
          <p:spPr>
            <a:xfrm rot="-549741">
              <a:off x="5965679" y="3809419"/>
              <a:ext cx="148051" cy="148051"/>
            </a:xfrm>
            <a:custGeom>
              <a:rect b="b" l="l" r="r" t="t"/>
              <a:pathLst>
                <a:path extrusionOk="0" h="157164" w="157164">
                  <a:moveTo>
                    <a:pt x="157165" y="78582"/>
                  </a:moveTo>
                  <a:cubicBezTo>
                    <a:pt x="157165" y="121982"/>
                    <a:pt x="121982" y="157165"/>
                    <a:pt x="78582" y="157165"/>
                  </a:cubicBezTo>
                  <a:cubicBezTo>
                    <a:pt x="35183" y="157165"/>
                    <a:pt x="0" y="121982"/>
                    <a:pt x="0" y="78582"/>
                  </a:cubicBezTo>
                  <a:cubicBezTo>
                    <a:pt x="0" y="35183"/>
                    <a:pt x="35183" y="0"/>
                    <a:pt x="78582" y="0"/>
                  </a:cubicBezTo>
                  <a:cubicBezTo>
                    <a:pt x="121982" y="0"/>
                    <a:pt x="157165" y="35183"/>
                    <a:pt x="157165" y="785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gdff5488848_2_92"/>
            <p:cNvSpPr/>
            <p:nvPr/>
          </p:nvSpPr>
          <p:spPr>
            <a:xfrm rot="-549741">
              <a:off x="8261007" y="3809377"/>
              <a:ext cx="148051" cy="148051"/>
            </a:xfrm>
            <a:custGeom>
              <a:rect b="b" l="l" r="r" t="t"/>
              <a:pathLst>
                <a:path extrusionOk="0" h="157164" w="157164">
                  <a:moveTo>
                    <a:pt x="157165" y="78582"/>
                  </a:moveTo>
                  <a:cubicBezTo>
                    <a:pt x="157165" y="121982"/>
                    <a:pt x="121982" y="157165"/>
                    <a:pt x="78582" y="157165"/>
                  </a:cubicBezTo>
                  <a:cubicBezTo>
                    <a:pt x="35183" y="157165"/>
                    <a:pt x="0" y="121982"/>
                    <a:pt x="0" y="78582"/>
                  </a:cubicBezTo>
                  <a:cubicBezTo>
                    <a:pt x="0" y="35182"/>
                    <a:pt x="35183" y="0"/>
                    <a:pt x="78582" y="0"/>
                  </a:cubicBezTo>
                  <a:cubicBezTo>
                    <a:pt x="121982" y="0"/>
                    <a:pt x="157165" y="35182"/>
                    <a:pt x="157165" y="785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gdff5488848_2_92"/>
            <p:cNvSpPr txBox="1"/>
            <p:nvPr/>
          </p:nvSpPr>
          <p:spPr>
            <a:xfrm>
              <a:off x="4489137" y="3553341"/>
              <a:ext cx="806100" cy="66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Oxanium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7" name="Google Shape;227;gdff5488848_2_92"/>
            <p:cNvCxnSpPr>
              <a:stCxn id="228" idx="2"/>
            </p:cNvCxnSpPr>
            <p:nvPr/>
          </p:nvCxnSpPr>
          <p:spPr>
            <a:xfrm flipH="1">
              <a:off x="7169467" y="4226317"/>
              <a:ext cx="18000" cy="113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229" name="Google Shape;229;gdff5488848_2_92"/>
            <p:cNvSpPr txBox="1"/>
            <p:nvPr/>
          </p:nvSpPr>
          <p:spPr>
            <a:xfrm>
              <a:off x="9079721" y="3577980"/>
              <a:ext cx="806100" cy="66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Oxanium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gdff5488848_2_92"/>
            <p:cNvSpPr txBox="1"/>
            <p:nvPr/>
          </p:nvSpPr>
          <p:spPr>
            <a:xfrm>
              <a:off x="2950225" y="1990777"/>
              <a:ext cx="3859500" cy="80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110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Arial"/>
                <a:buNone/>
              </a:pPr>
              <a:r>
                <a:t/>
              </a:r>
              <a:endPara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t/>
              </a:r>
              <a:endParaRPr b="1" sz="16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1" name="Google Shape;231;gdff5488848_2_92"/>
            <p:cNvSpPr txBox="1"/>
            <p:nvPr/>
          </p:nvSpPr>
          <p:spPr>
            <a:xfrm>
              <a:off x="7806888" y="1987358"/>
              <a:ext cx="3354300" cy="87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Arial"/>
                <a:buNone/>
              </a:pPr>
              <a:r>
                <a:rPr b="1" lang="en-US" sz="1900">
                  <a:solidFill>
                    <a:schemeClr val="dk1"/>
                  </a:solidFill>
                  <a:latin typeface="Oxanium"/>
                  <a:ea typeface="Oxanium"/>
                  <a:cs typeface="Oxanium"/>
                  <a:sym typeface="Oxanium"/>
                </a:rPr>
                <a:t>Generating Model and Explainability</a:t>
              </a:r>
              <a:r>
                <a:rPr b="1" i="0" lang="en-US" sz="1900" u="none" cap="none" strike="noStrike">
                  <a:solidFill>
                    <a:srgbClr val="000000"/>
                  </a:solidFill>
                  <a:latin typeface="Oxanium"/>
                  <a:ea typeface="Oxanium"/>
                  <a:cs typeface="Oxanium"/>
                  <a:sym typeface="Oxanium"/>
                </a:rPr>
                <a:t> </a:t>
              </a:r>
              <a:endParaRPr b="1" i="0" sz="1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" name="Google Shape;232;gdff5488848_2_92"/>
            <p:cNvSpPr/>
            <p:nvPr/>
          </p:nvSpPr>
          <p:spPr>
            <a:xfrm rot="10800000">
              <a:off x="2681700" y="4332663"/>
              <a:ext cx="4593600" cy="660000"/>
            </a:xfrm>
            <a:prstGeom prst="uturnArrow">
              <a:avLst>
                <a:gd fmla="val 25000" name="adj1"/>
                <a:gd fmla="val 25000" name="adj2"/>
                <a:gd fmla="val 25000" name="adj3"/>
                <a:gd fmla="val 43750" name="adj4"/>
                <a:gd fmla="val 96429" name="adj5"/>
              </a:avLst>
            </a:prstGeom>
            <a:solidFill>
              <a:srgbClr val="00A5BB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gdff5488848_2_92"/>
            <p:cNvSpPr txBox="1"/>
            <p:nvPr/>
          </p:nvSpPr>
          <p:spPr>
            <a:xfrm>
              <a:off x="4213608" y="4470817"/>
              <a:ext cx="1711200" cy="42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0925" lIns="121900" spcFirstLastPara="1" rIns="121900" wrap="square" tIns="6092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-US" sz="1700">
                  <a:latin typeface="Roboto"/>
                  <a:ea typeface="Roboto"/>
                  <a:cs typeface="Roboto"/>
                  <a:sym typeface="Roboto"/>
                </a:rPr>
                <a:t>Iteration</a:t>
              </a:r>
              <a:endParaRPr b="1" i="1" sz="1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34" name="Google Shape;234;gdff5488848_2_92"/>
            <p:cNvGrpSpPr/>
            <p:nvPr/>
          </p:nvGrpSpPr>
          <p:grpSpPr>
            <a:xfrm>
              <a:off x="6507966" y="3203799"/>
              <a:ext cx="1359158" cy="1359158"/>
              <a:chOff x="5374404" y="2707711"/>
              <a:chExt cx="1443916" cy="1443916"/>
            </a:xfrm>
          </p:grpSpPr>
          <p:sp>
            <p:nvSpPr>
              <p:cNvPr id="235" name="Google Shape;235;gdff5488848_2_92"/>
              <p:cNvSpPr/>
              <p:nvPr/>
            </p:nvSpPr>
            <p:spPr>
              <a:xfrm rot="-2700000">
                <a:off x="5585860" y="2919168"/>
                <a:ext cx="1021002" cy="1021002"/>
              </a:xfrm>
              <a:custGeom>
                <a:rect b="b" l="l" r="r" t="t"/>
                <a:pathLst>
                  <a:path extrusionOk="0" h="1020435" w="1020435">
                    <a:moveTo>
                      <a:pt x="1020435" y="510218"/>
                    </a:moveTo>
                    <a:cubicBezTo>
                      <a:pt x="1020435" y="792003"/>
                      <a:pt x="792003" y="1020435"/>
                      <a:pt x="510218" y="1020435"/>
                    </a:cubicBezTo>
                    <a:cubicBezTo>
                      <a:pt x="228432" y="1020435"/>
                      <a:pt x="0" y="792003"/>
                      <a:pt x="0" y="510218"/>
                    </a:cubicBezTo>
                    <a:cubicBezTo>
                      <a:pt x="0" y="228432"/>
                      <a:pt x="228432" y="0"/>
                      <a:pt x="510218" y="0"/>
                    </a:cubicBezTo>
                    <a:cubicBezTo>
                      <a:pt x="792003" y="0"/>
                      <a:pt x="1020435" y="228432"/>
                      <a:pt x="1020435" y="510218"/>
                    </a:cubicBezTo>
                    <a:close/>
                  </a:path>
                </a:pathLst>
              </a:custGeom>
              <a:solidFill>
                <a:srgbClr val="00A5B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36" name="Google Shape;236;gdff5488848_2_92"/>
              <p:cNvGrpSpPr/>
              <p:nvPr/>
            </p:nvGrpSpPr>
            <p:grpSpPr>
              <a:xfrm>
                <a:off x="5541958" y="2875375"/>
                <a:ext cx="1108609" cy="1160855"/>
                <a:chOff x="5541958" y="2875375"/>
                <a:chExt cx="1108609" cy="1160855"/>
              </a:xfrm>
            </p:grpSpPr>
            <p:sp>
              <p:nvSpPr>
                <p:cNvPr id="237" name="Google Shape;237;gdff5488848_2_92"/>
                <p:cNvSpPr/>
                <p:nvPr/>
              </p:nvSpPr>
              <p:spPr>
                <a:xfrm rot="-2700000">
                  <a:off x="5704307" y="3089990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3" y="783456"/>
                        <a:pt x="0" y="608073"/>
                        <a:pt x="0" y="391728"/>
                      </a:cubicBezTo>
                      <a:cubicBezTo>
                        <a:pt x="0" y="175383"/>
                        <a:pt x="175383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8" name="Google Shape;238;gdff5488848_2_92"/>
                <p:cNvSpPr/>
                <p:nvPr/>
              </p:nvSpPr>
              <p:spPr>
                <a:xfrm>
                  <a:off x="5704268" y="3085432"/>
                  <a:ext cx="783463" cy="783462"/>
                </a:xfrm>
                <a:custGeom>
                  <a:rect b="b" l="l" r="r" t="t"/>
                  <a:pathLst>
                    <a:path extrusionOk="0" h="783462" w="783463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75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9" name="Google Shape;239;gdff5488848_2_92"/>
                <p:cNvSpPr/>
                <p:nvPr/>
              </p:nvSpPr>
              <p:spPr>
                <a:xfrm>
                  <a:off x="5704268" y="3080670"/>
                  <a:ext cx="783463" cy="783462"/>
                </a:xfrm>
                <a:custGeom>
                  <a:rect b="b" l="l" r="r" t="t"/>
                  <a:pathLst>
                    <a:path extrusionOk="0" h="783462" w="783463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47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0" name="Google Shape;240;gdff5488848_2_92"/>
                <p:cNvSpPr/>
                <p:nvPr/>
              </p:nvSpPr>
              <p:spPr>
                <a:xfrm rot="-2700000">
                  <a:off x="5704309" y="3075734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5"/>
                        <a:pt x="391728" y="783455"/>
                      </a:cubicBezTo>
                      <a:cubicBezTo>
                        <a:pt x="175383" y="783455"/>
                        <a:pt x="0" y="608073"/>
                        <a:pt x="0" y="391728"/>
                      </a:cubicBezTo>
                      <a:cubicBezTo>
                        <a:pt x="0" y="175382"/>
                        <a:pt x="175383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745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1" name="Google Shape;241;gdff5488848_2_92"/>
                <p:cNvSpPr/>
                <p:nvPr/>
              </p:nvSpPr>
              <p:spPr>
                <a:xfrm rot="-2700000">
                  <a:off x="5704325" y="3070997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3" y="783456"/>
                        <a:pt x="0" y="608073"/>
                        <a:pt x="0" y="391728"/>
                      </a:cubicBezTo>
                      <a:cubicBezTo>
                        <a:pt x="0" y="175382"/>
                        <a:pt x="175383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1059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2" name="Google Shape;242;gdff5488848_2_92"/>
                <p:cNvSpPr/>
                <p:nvPr/>
              </p:nvSpPr>
              <p:spPr>
                <a:xfrm>
                  <a:off x="5704268" y="3066414"/>
                  <a:ext cx="783463" cy="783463"/>
                </a:xfrm>
                <a:custGeom>
                  <a:rect b="b" l="l" r="r" t="t"/>
                  <a:pathLst>
                    <a:path extrusionOk="0" h="783463" w="783463">
                      <a:moveTo>
                        <a:pt x="783463" y="391731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1"/>
                      </a:cubicBezTo>
                      <a:close/>
                    </a:path>
                  </a:pathLst>
                </a:custGeom>
                <a:solidFill>
                  <a:srgbClr val="000000">
                    <a:alpha val="137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3" name="Google Shape;243;gdff5488848_2_92"/>
                <p:cNvSpPr/>
                <p:nvPr/>
              </p:nvSpPr>
              <p:spPr>
                <a:xfrm>
                  <a:off x="5704268" y="3061652"/>
                  <a:ext cx="783463" cy="783463"/>
                </a:xfrm>
                <a:custGeom>
                  <a:rect b="b" l="l" r="r" t="t"/>
                  <a:pathLst>
                    <a:path extrusionOk="0" h="783463" w="783463">
                      <a:moveTo>
                        <a:pt x="783463" y="391731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1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1"/>
                      </a:cubicBezTo>
                      <a:close/>
                    </a:path>
                  </a:pathLst>
                </a:custGeom>
                <a:solidFill>
                  <a:srgbClr val="000000">
                    <a:alpha val="1569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4" name="Google Shape;244;gdff5488848_2_92"/>
                <p:cNvSpPr/>
                <p:nvPr/>
              </p:nvSpPr>
              <p:spPr>
                <a:xfrm rot="-2700000">
                  <a:off x="5704327" y="3056740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3" y="783456"/>
                        <a:pt x="0" y="608073"/>
                        <a:pt x="0" y="391728"/>
                      </a:cubicBezTo>
                      <a:cubicBezTo>
                        <a:pt x="0" y="175383"/>
                        <a:pt x="175383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1843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5" name="Google Shape;245;gdff5488848_2_92"/>
                <p:cNvSpPr/>
                <p:nvPr/>
              </p:nvSpPr>
              <p:spPr>
                <a:xfrm rot="-2700000">
                  <a:off x="5704320" y="3051981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6"/>
                        <a:pt x="391728" y="783456"/>
                      </a:cubicBezTo>
                      <a:cubicBezTo>
                        <a:pt x="175383" y="783456"/>
                        <a:pt x="0" y="608073"/>
                        <a:pt x="0" y="391728"/>
                      </a:cubicBezTo>
                      <a:cubicBezTo>
                        <a:pt x="0" y="175383"/>
                        <a:pt x="175383" y="0"/>
                        <a:pt x="391728" y="0"/>
                      </a:cubicBezTo>
                      <a:cubicBezTo>
                        <a:pt x="608073" y="0"/>
                        <a:pt x="783456" y="175383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2157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6" name="Google Shape;246;gdff5488848_2_92"/>
                <p:cNvSpPr/>
                <p:nvPr/>
              </p:nvSpPr>
              <p:spPr>
                <a:xfrm>
                  <a:off x="5704268" y="3047396"/>
                  <a:ext cx="783463" cy="783463"/>
                </a:xfrm>
                <a:custGeom>
                  <a:rect b="b" l="l" r="r" t="t"/>
                  <a:pathLst>
                    <a:path extrusionOk="0" h="783463" w="783463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2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471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7" name="Google Shape;247;gdff5488848_2_92"/>
                <p:cNvSpPr/>
                <p:nvPr/>
              </p:nvSpPr>
              <p:spPr>
                <a:xfrm>
                  <a:off x="5704268" y="3042633"/>
                  <a:ext cx="783463" cy="783463"/>
                </a:xfrm>
                <a:custGeom>
                  <a:rect b="b" l="l" r="r" t="t"/>
                  <a:pathLst>
                    <a:path extrusionOk="0" h="783463" w="783463">
                      <a:moveTo>
                        <a:pt x="783463" y="391732"/>
                      </a:moveTo>
                      <a:cubicBezTo>
                        <a:pt x="783463" y="608079"/>
                        <a:pt x="608079" y="783463"/>
                        <a:pt x="391732" y="783463"/>
                      </a:cubicBezTo>
                      <a:cubicBezTo>
                        <a:pt x="175384" y="783463"/>
                        <a:pt x="0" y="608079"/>
                        <a:pt x="0" y="391732"/>
                      </a:cubicBezTo>
                      <a:cubicBezTo>
                        <a:pt x="0" y="175384"/>
                        <a:pt x="175384" y="0"/>
                        <a:pt x="391732" y="0"/>
                      </a:cubicBezTo>
                      <a:cubicBezTo>
                        <a:pt x="608079" y="0"/>
                        <a:pt x="783463" y="175384"/>
                        <a:pt x="783463" y="391732"/>
                      </a:cubicBezTo>
                      <a:close/>
                    </a:path>
                  </a:pathLst>
                </a:custGeom>
                <a:solidFill>
                  <a:srgbClr val="000000">
                    <a:alpha val="2667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48" name="Google Shape;248;gdff5488848_2_92"/>
                <p:cNvSpPr/>
                <p:nvPr/>
              </p:nvSpPr>
              <p:spPr>
                <a:xfrm rot="-2700000">
                  <a:off x="5704322" y="3037724"/>
                  <a:ext cx="783891" cy="783891"/>
                </a:xfrm>
                <a:custGeom>
                  <a:rect b="b" l="l" r="r" t="t"/>
                  <a:pathLst>
                    <a:path extrusionOk="0" h="783455" w="783455">
                      <a:moveTo>
                        <a:pt x="783456" y="391728"/>
                      </a:moveTo>
                      <a:cubicBezTo>
                        <a:pt x="783456" y="608073"/>
                        <a:pt x="608073" y="783455"/>
                        <a:pt x="391728" y="783455"/>
                      </a:cubicBezTo>
                      <a:cubicBezTo>
                        <a:pt x="175383" y="783455"/>
                        <a:pt x="0" y="608073"/>
                        <a:pt x="0" y="391728"/>
                      </a:cubicBezTo>
                      <a:cubicBezTo>
                        <a:pt x="0" y="175382"/>
                        <a:pt x="175383" y="0"/>
                        <a:pt x="391728" y="0"/>
                      </a:cubicBezTo>
                      <a:cubicBezTo>
                        <a:pt x="608073" y="0"/>
                        <a:pt x="783456" y="175382"/>
                        <a:pt x="783456" y="391728"/>
                      </a:cubicBezTo>
                      <a:close/>
                    </a:path>
                  </a:pathLst>
                </a:custGeom>
                <a:solidFill>
                  <a:srgbClr val="000000">
                    <a:alpha val="29409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500"/>
                    <a:buFont typeface="Arial"/>
                    <a:buNone/>
                  </a:pPr>
                  <a:r>
                    <a:t/>
                  </a:r>
                  <a:endParaRPr b="0" i="0" sz="15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49" name="Google Shape;249;gdff5488848_2_92"/>
              <p:cNvSpPr/>
              <p:nvPr/>
            </p:nvSpPr>
            <p:spPr>
              <a:xfrm rot="-2700000">
                <a:off x="5704322" y="3037724"/>
                <a:ext cx="783891" cy="783891"/>
              </a:xfrm>
              <a:custGeom>
                <a:rect b="b" l="l" r="r" t="t"/>
                <a:pathLst>
                  <a:path extrusionOk="0" h="783455" w="783455">
                    <a:moveTo>
                      <a:pt x="783456" y="391728"/>
                    </a:moveTo>
                    <a:cubicBezTo>
                      <a:pt x="783456" y="608073"/>
                      <a:pt x="608073" y="783455"/>
                      <a:pt x="391728" y="783455"/>
                    </a:cubicBezTo>
                    <a:cubicBezTo>
                      <a:pt x="175383" y="783455"/>
                      <a:pt x="0" y="608073"/>
                      <a:pt x="0" y="391728"/>
                    </a:cubicBezTo>
                    <a:cubicBezTo>
                      <a:pt x="0" y="175382"/>
                      <a:pt x="175383" y="0"/>
                      <a:pt x="391728" y="0"/>
                    </a:cubicBezTo>
                    <a:cubicBezTo>
                      <a:pt x="608073" y="0"/>
                      <a:pt x="783456" y="175382"/>
                      <a:pt x="783456" y="3917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8" name="Google Shape;228;gdff5488848_2_92"/>
            <p:cNvSpPr txBox="1"/>
            <p:nvPr/>
          </p:nvSpPr>
          <p:spPr>
            <a:xfrm>
              <a:off x="6784417" y="3566317"/>
              <a:ext cx="806100" cy="66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Oxanium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</a:t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gdff5488848_2_92"/>
            <p:cNvSpPr txBox="1"/>
            <p:nvPr/>
          </p:nvSpPr>
          <p:spPr>
            <a:xfrm>
              <a:off x="5954825" y="5357925"/>
              <a:ext cx="2546700" cy="61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19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Modeling Process</a:t>
              </a:r>
              <a:endParaRPr b="1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ctr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1" i="0" sz="1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210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t/>
              </a:r>
              <a:endParaRPr b="1" i="0" sz="1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1" name="Google Shape;251;gdff5488848_2_92"/>
            <p:cNvSpPr txBox="1"/>
            <p:nvPr/>
          </p:nvSpPr>
          <p:spPr>
            <a:xfrm>
              <a:off x="3000875" y="2327102"/>
              <a:ext cx="3785100" cy="54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1900">
                  <a:solidFill>
                    <a:schemeClr val="dk1"/>
                  </a:solidFill>
                  <a:latin typeface="Oxanium"/>
                  <a:ea typeface="Oxanium"/>
                  <a:cs typeface="Oxanium"/>
                  <a:sym typeface="Oxanium"/>
                </a:rPr>
                <a:t>Feature Engineering Process</a:t>
              </a:r>
              <a:endParaRPr b="1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52" name="Google Shape;252;gdff5488848_2_92"/>
          <p:cNvSpPr txBox="1"/>
          <p:nvPr/>
        </p:nvSpPr>
        <p:spPr>
          <a:xfrm>
            <a:off x="656240" y="1472226"/>
            <a:ext cx="8877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•We used an iterative process,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roject pipeline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, build an accurate and predictive model.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e0a021687f_0_269"/>
          <p:cNvSpPr txBox="1"/>
          <p:nvPr>
            <p:ph type="title"/>
          </p:nvPr>
        </p:nvSpPr>
        <p:spPr>
          <a:xfrm>
            <a:off x="122575" y="0"/>
            <a:ext cx="11718300" cy="8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 Perform Exploratory Data Analysis</a:t>
            </a:r>
            <a:endParaRPr/>
          </a:p>
        </p:txBody>
      </p:sp>
      <p:grpSp>
        <p:nvGrpSpPr>
          <p:cNvPr id="258" name="Google Shape;258;ge0a021687f_0_269"/>
          <p:cNvGrpSpPr/>
          <p:nvPr/>
        </p:nvGrpSpPr>
        <p:grpSpPr>
          <a:xfrm>
            <a:off x="409695" y="3315283"/>
            <a:ext cx="2500022" cy="2441940"/>
            <a:chOff x="3523451" y="1958838"/>
            <a:chExt cx="4103106" cy="4752706"/>
          </a:xfrm>
        </p:grpSpPr>
        <p:pic>
          <p:nvPicPr>
            <p:cNvPr id="259" name="Google Shape;259;ge0a021687f_0_26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23451" y="2675946"/>
              <a:ext cx="4103097" cy="4035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0" name="Google Shape;260;ge0a021687f_0_269"/>
            <p:cNvSpPr txBox="1"/>
            <p:nvPr/>
          </p:nvSpPr>
          <p:spPr>
            <a:xfrm>
              <a:off x="3523457" y="1958838"/>
              <a:ext cx="4103100" cy="77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latin typeface="Roboto"/>
                  <a:ea typeface="Roboto"/>
                  <a:cs typeface="Roboto"/>
                  <a:sym typeface="Roboto"/>
                </a:rPr>
                <a:t>Eaglebine TrueTemp vs </a:t>
              </a:r>
              <a:r>
                <a:rPr b="1" lang="en-US">
                  <a:latin typeface="Roboto"/>
                  <a:ea typeface="Roboto"/>
                  <a:cs typeface="Roboto"/>
                  <a:sym typeface="Roboto"/>
                </a:rPr>
                <a:t>BHT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61" name="Google Shape;261;ge0a021687f_0_2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15925" y="3746363"/>
            <a:ext cx="2603909" cy="244194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e0a021687f_0_269"/>
          <p:cNvSpPr txBox="1"/>
          <p:nvPr/>
        </p:nvSpPr>
        <p:spPr>
          <a:xfrm>
            <a:off x="8822800" y="3315263"/>
            <a:ext cx="273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Duvernay TrueTemp vs BHT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ge0a021687f_0_269"/>
          <p:cNvSpPr txBox="1"/>
          <p:nvPr/>
        </p:nvSpPr>
        <p:spPr>
          <a:xfrm>
            <a:off x="9210785" y="6035313"/>
            <a:ext cx="209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Pearson Correlation=0.75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e0a021687f_0_269"/>
          <p:cNvSpPr txBox="1"/>
          <p:nvPr/>
        </p:nvSpPr>
        <p:spPr>
          <a:xfrm>
            <a:off x="709775" y="5757225"/>
            <a:ext cx="209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Pearson Correlation=0.84</a:t>
            </a:r>
            <a:endParaRPr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ge0a021687f_0_269"/>
          <p:cNvSpPr/>
          <p:nvPr/>
        </p:nvSpPr>
        <p:spPr>
          <a:xfrm>
            <a:off x="5050288" y="3342588"/>
            <a:ext cx="2964600" cy="2625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e0a021687f_0_269"/>
          <p:cNvSpPr/>
          <p:nvPr/>
        </p:nvSpPr>
        <p:spPr>
          <a:xfrm>
            <a:off x="3910525" y="3342600"/>
            <a:ext cx="2964600" cy="26253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e0a021687f_0_269"/>
          <p:cNvSpPr txBox="1"/>
          <p:nvPr/>
        </p:nvSpPr>
        <p:spPr>
          <a:xfrm>
            <a:off x="5188638" y="4024200"/>
            <a:ext cx="1452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Calibri"/>
                <a:ea typeface="Calibri"/>
                <a:cs typeface="Calibri"/>
                <a:sym typeface="Calibri"/>
              </a:rPr>
              <a:t>Measured Temperature</a:t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Calibri"/>
                <a:ea typeface="Calibri"/>
                <a:cs typeface="Calibri"/>
                <a:sym typeface="Calibri"/>
              </a:rPr>
              <a:t>Subsea - Depth</a:t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Calibri"/>
                <a:ea typeface="Calibri"/>
                <a:cs typeface="Calibri"/>
                <a:sym typeface="Calibri"/>
              </a:rPr>
              <a:t>Latitude</a:t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Calibri"/>
                <a:ea typeface="Calibri"/>
                <a:cs typeface="Calibri"/>
                <a:sym typeface="Calibri"/>
              </a:rPr>
              <a:t>Longitude</a:t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e0a021687f_0_269"/>
          <p:cNvSpPr txBox="1"/>
          <p:nvPr/>
        </p:nvSpPr>
        <p:spPr>
          <a:xfrm>
            <a:off x="6697788" y="4706050"/>
            <a:ext cx="145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Calibri"/>
                <a:ea typeface="Calibri"/>
                <a:cs typeface="Calibri"/>
                <a:sym typeface="Calibri"/>
              </a:rPr>
              <a:t>Test Type</a:t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ge0a021687f_0_269"/>
          <p:cNvSpPr txBox="1"/>
          <p:nvPr/>
        </p:nvSpPr>
        <p:spPr>
          <a:xfrm>
            <a:off x="3793188" y="4584725"/>
            <a:ext cx="145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latin typeface="Calibri"/>
                <a:ea typeface="Calibri"/>
                <a:cs typeface="Calibri"/>
                <a:sym typeface="Calibri"/>
              </a:rPr>
              <a:t>TSC or ORT</a:t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ge0a021687f_0_269"/>
          <p:cNvSpPr txBox="1"/>
          <p:nvPr/>
        </p:nvSpPr>
        <p:spPr>
          <a:xfrm>
            <a:off x="4149350" y="2911500"/>
            <a:ext cx="1604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Eaglebine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71" name="Google Shape;271;ge0a021687f_0_269"/>
          <p:cNvSpPr txBox="1"/>
          <p:nvPr/>
        </p:nvSpPr>
        <p:spPr>
          <a:xfrm>
            <a:off x="5993550" y="2911500"/>
            <a:ext cx="1528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Duvernay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72" name="Google Shape;272;ge0a021687f_0_269"/>
          <p:cNvSpPr txBox="1"/>
          <p:nvPr/>
        </p:nvSpPr>
        <p:spPr>
          <a:xfrm>
            <a:off x="878400" y="1073100"/>
            <a:ext cx="10072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Examine the information we were provided for strong correlations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Four promising features were found, common to both basins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Important features specific to individual basins were also discovered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6"/>
          <p:cNvSpPr txBox="1"/>
          <p:nvPr>
            <p:ph type="title"/>
          </p:nvPr>
        </p:nvSpPr>
        <p:spPr>
          <a:xfrm>
            <a:off x="115500" y="92275"/>
            <a:ext cx="11432400" cy="8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000"/>
              <a:t>Feature Engineering and Outlier Reduction</a:t>
            </a:r>
            <a:endParaRPr b="1" sz="4000"/>
          </a:p>
        </p:txBody>
      </p:sp>
      <p:sp>
        <p:nvSpPr>
          <p:cNvPr id="278" name="Google Shape;278;p6"/>
          <p:cNvSpPr txBox="1"/>
          <p:nvPr/>
        </p:nvSpPr>
        <p:spPr>
          <a:xfrm>
            <a:off x="415175" y="984175"/>
            <a:ext cx="105177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Outlier treatment </a:t>
            </a: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enhanced</a:t>
            </a: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model </a:t>
            </a: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accuracy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-US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Grouped wells into 500 meter sub-sea-level depth ranges and looked for wells in ranges that were too cold or too hot with comparable wells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9" name="Google Shape;279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5175" y="2477000"/>
            <a:ext cx="5481650" cy="4035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7"/>
          <p:cNvSpPr txBox="1"/>
          <p:nvPr>
            <p:ph type="title"/>
          </p:nvPr>
        </p:nvSpPr>
        <p:spPr>
          <a:xfrm>
            <a:off x="315375" y="103725"/>
            <a:ext cx="8382300" cy="11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000"/>
              <a:t>Modeling PerformanceSummary </a:t>
            </a:r>
            <a:endParaRPr b="1" sz="4000"/>
          </a:p>
        </p:txBody>
      </p:sp>
      <p:sp>
        <p:nvSpPr>
          <p:cNvPr id="285" name="Google Shape;285;p7"/>
          <p:cNvSpPr txBox="1"/>
          <p:nvPr>
            <p:ph idx="1" type="body"/>
          </p:nvPr>
        </p:nvSpPr>
        <p:spPr>
          <a:xfrm>
            <a:off x="423025" y="1253400"/>
            <a:ext cx="10802100" cy="10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The best performing model </a:t>
            </a: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scored 3.65 MAE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Applying Gradient Boosting Regressor to the Duvernay and Eaglebine dataset separately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6" name="Google Shape;28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500" y="2188500"/>
            <a:ext cx="7777149" cy="418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8"/>
          <p:cNvSpPr txBox="1"/>
          <p:nvPr>
            <p:ph type="title"/>
          </p:nvPr>
        </p:nvSpPr>
        <p:spPr>
          <a:xfrm>
            <a:off x="0" y="0"/>
            <a:ext cx="111393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000"/>
              <a:t>Comparing Geothermal Potential Between Basins</a:t>
            </a:r>
            <a:endParaRPr b="1" sz="4000"/>
          </a:p>
        </p:txBody>
      </p:sp>
      <p:sp>
        <p:nvSpPr>
          <p:cNvPr id="292" name="Google Shape;292;p8"/>
          <p:cNvSpPr txBox="1"/>
          <p:nvPr>
            <p:ph idx="1" type="body"/>
          </p:nvPr>
        </p:nvSpPr>
        <p:spPr>
          <a:xfrm>
            <a:off x="1334838" y="817463"/>
            <a:ext cx="32922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>
                <a:solidFill>
                  <a:schemeClr val="accent1"/>
                </a:solidFill>
              </a:rPr>
              <a:t>Duvernay Play, Alberta, Canada</a:t>
            </a:r>
            <a:endParaRPr b="1" sz="1729">
              <a:solidFill>
                <a:schemeClr val="accent1"/>
              </a:solidFill>
            </a:endParaRPr>
          </a:p>
        </p:txBody>
      </p:sp>
      <p:pic>
        <p:nvPicPr>
          <p:cNvPr id="293" name="Google Shape;29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0950" y="1089400"/>
            <a:ext cx="4825051" cy="362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1319" y="1061200"/>
            <a:ext cx="3575731" cy="368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8"/>
          <p:cNvSpPr txBox="1"/>
          <p:nvPr>
            <p:ph idx="1" type="body"/>
          </p:nvPr>
        </p:nvSpPr>
        <p:spPr>
          <a:xfrm>
            <a:off x="7226625" y="817475"/>
            <a:ext cx="26937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>
                <a:solidFill>
                  <a:schemeClr val="accent2"/>
                </a:solidFill>
              </a:rPr>
              <a:t>Eaglebine </a:t>
            </a:r>
            <a:r>
              <a:rPr b="1" lang="en-US" sz="1729">
                <a:solidFill>
                  <a:schemeClr val="accent2"/>
                </a:solidFill>
              </a:rPr>
              <a:t>Play, Texas, US</a:t>
            </a:r>
            <a:endParaRPr b="1" sz="1729">
              <a:solidFill>
                <a:schemeClr val="accent2"/>
              </a:solidFill>
            </a:endParaRPr>
          </a:p>
        </p:txBody>
      </p:sp>
      <p:sp>
        <p:nvSpPr>
          <p:cNvPr id="296" name="Google Shape;296;p8"/>
          <p:cNvSpPr txBox="1"/>
          <p:nvPr>
            <p:ph idx="1" type="body"/>
          </p:nvPr>
        </p:nvSpPr>
        <p:spPr>
          <a:xfrm>
            <a:off x="276575" y="4753450"/>
            <a:ext cx="59253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1729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/>
              <a:t>Type of System: </a:t>
            </a:r>
            <a:r>
              <a:rPr lang="en-US" sz="1729"/>
              <a:t>low-temperature, sedimentary</a:t>
            </a:r>
            <a:endParaRPr sz="1729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b="1" lang="en-US" sz="1729"/>
              <a:t>Av. Thermal Gradient : </a:t>
            </a:r>
            <a:r>
              <a:rPr lang="en-US" sz="1729"/>
              <a:t>31.6 </a:t>
            </a:r>
            <a:r>
              <a:rPr baseline="30000" lang="en-US" sz="15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1300">
                <a:latin typeface="Arial"/>
                <a:ea typeface="Arial"/>
                <a:cs typeface="Arial"/>
                <a:sym typeface="Arial"/>
              </a:rPr>
              <a:t>C/km</a:t>
            </a:r>
            <a:endParaRPr sz="21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b="1" lang="en-US" sz="1729"/>
              <a:t>Av. Temperature: </a:t>
            </a:r>
            <a:r>
              <a:rPr lang="en-US" sz="1729"/>
              <a:t>61.1 </a:t>
            </a:r>
            <a:r>
              <a:rPr baseline="30000" lang="en-US" sz="15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1300">
                <a:latin typeface="Arial"/>
                <a:ea typeface="Arial"/>
                <a:cs typeface="Arial"/>
                <a:sym typeface="Arial"/>
              </a:rPr>
              <a:t>C @2km</a:t>
            </a:r>
            <a:endParaRPr sz="1729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b="1" lang="en-US" sz="1729"/>
              <a:t>Av. Formation Gross Thickness: </a:t>
            </a:r>
            <a:r>
              <a:rPr lang="en-US" sz="1729"/>
              <a:t>380m </a:t>
            </a:r>
            <a:r>
              <a:rPr lang="en-US" sz="1430"/>
              <a:t>(Beaverhill lk., Elk pnt. G.)</a:t>
            </a:r>
            <a:endParaRPr sz="14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/>
              <a:t>Av. Elevation: </a:t>
            </a:r>
            <a:r>
              <a:rPr lang="en-US" sz="1729"/>
              <a:t>1,020 m </a:t>
            </a:r>
            <a:r>
              <a:rPr lang="en-US" sz="1430"/>
              <a:t>(Wabamun G.)</a:t>
            </a:r>
            <a:endParaRPr sz="14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4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lang="en-US" sz="1729"/>
              <a:t> </a:t>
            </a:r>
            <a:endParaRPr sz="1729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/>
              <a:t>Volumetric Modeling (stored heat): </a:t>
            </a:r>
            <a:r>
              <a:rPr lang="en-US" sz="1729"/>
              <a:t>56.7 MWe</a:t>
            </a:r>
            <a:endParaRPr sz="1729"/>
          </a:p>
        </p:txBody>
      </p:sp>
      <p:sp>
        <p:nvSpPr>
          <p:cNvPr id="297" name="Google Shape;297;p8"/>
          <p:cNvSpPr txBox="1"/>
          <p:nvPr>
            <p:ph idx="1" type="body"/>
          </p:nvPr>
        </p:nvSpPr>
        <p:spPr>
          <a:xfrm>
            <a:off x="5992500" y="4718525"/>
            <a:ext cx="5799900" cy="1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1729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/>
              <a:t>Type of System:  </a:t>
            </a:r>
            <a:r>
              <a:rPr lang="en-US" sz="1729"/>
              <a:t>low-temperature, sedimentary, geopressured</a:t>
            </a:r>
            <a:endParaRPr sz="1729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/>
              <a:t>Av. Thermal Gradient: </a:t>
            </a:r>
            <a:r>
              <a:rPr lang="en-US" sz="1729"/>
              <a:t>35.5 </a:t>
            </a:r>
            <a:r>
              <a:rPr baseline="30000" lang="en-US" sz="15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1300">
                <a:latin typeface="Arial"/>
                <a:ea typeface="Arial"/>
                <a:cs typeface="Arial"/>
                <a:sym typeface="Arial"/>
              </a:rPr>
              <a:t>C/km</a:t>
            </a:r>
            <a:endParaRPr sz="21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/>
              <a:t>Av. Temperature: </a:t>
            </a:r>
            <a:r>
              <a:rPr lang="en-US" sz="1729"/>
              <a:t>95 </a:t>
            </a:r>
            <a:r>
              <a:rPr baseline="30000" lang="en-US" sz="1500"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1300">
                <a:latin typeface="Arial"/>
                <a:ea typeface="Arial"/>
                <a:cs typeface="Arial"/>
                <a:sym typeface="Arial"/>
              </a:rPr>
              <a:t>C @2.7km</a:t>
            </a:r>
            <a:endParaRPr sz="1729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/>
              <a:t>Av. Formation Gross Thickness: </a:t>
            </a:r>
            <a:r>
              <a:rPr lang="en-US" sz="1729"/>
              <a:t>538m </a:t>
            </a:r>
            <a:r>
              <a:rPr lang="en-US" sz="1430"/>
              <a:t>(Woodbine F.)</a:t>
            </a:r>
            <a:endParaRPr sz="14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-US" sz="1729"/>
              <a:t>Av. Elevation: </a:t>
            </a:r>
            <a:r>
              <a:rPr lang="en-US" sz="1729"/>
              <a:t>2,223 m </a:t>
            </a:r>
            <a:r>
              <a:rPr lang="en-US" sz="1430"/>
              <a:t>(Buda and underlaid)</a:t>
            </a:r>
            <a:endParaRPr sz="14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43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-US" sz="1729"/>
              <a:t> </a:t>
            </a:r>
            <a:endParaRPr sz="1729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3"/>
              <a:buFont typeface="Arial"/>
              <a:buNone/>
            </a:pPr>
            <a:r>
              <a:rPr b="1" lang="en-US" sz="1729"/>
              <a:t>Volumetric Modeling (stored heat): </a:t>
            </a:r>
            <a:r>
              <a:rPr lang="en-US" sz="1729"/>
              <a:t>151.3 MWe</a:t>
            </a:r>
            <a:endParaRPr b="1" sz="1729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b="1" sz="1729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2021-06-14T23:43:58Z</dcterms:created>
  <dc:creator>Yingjun Zhao</dc:creator>
</cp:coreProperties>
</file>